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3"/>
  </p:notesMasterIdLst>
  <p:sldIdLst>
    <p:sldId id="257" r:id="rId2"/>
    <p:sldId id="259" r:id="rId3"/>
    <p:sldId id="258" r:id="rId4"/>
    <p:sldId id="260" r:id="rId5"/>
    <p:sldId id="261" r:id="rId6"/>
    <p:sldId id="2142" r:id="rId7"/>
    <p:sldId id="2143" r:id="rId8"/>
    <p:sldId id="2144" r:id="rId9"/>
    <p:sldId id="2145" r:id="rId10"/>
    <p:sldId id="2146" r:id="rId11"/>
    <p:sldId id="2147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1275F"/>
    <a:srgbClr val="4C42A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248"/>
    <p:restoredTop sz="94694"/>
  </p:normalViewPr>
  <p:slideViewPr>
    <p:cSldViewPr snapToGrid="0" showGuides="1">
      <p:cViewPr>
        <p:scale>
          <a:sx n="93" d="100"/>
          <a:sy n="93" d="100"/>
        </p:scale>
        <p:origin x="1632" y="8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hdphoto1.wdp>
</file>

<file path=ppt/media/hdphoto2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356EB6-8B81-2449-BCD1-185980673E5A}" type="datetimeFigureOut">
              <a:rPr lang="en-US" smtClean="0"/>
              <a:t>5/8/24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05CDFBB-C0F3-0940-98ED-D88DDDE1AEA9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5089684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205CDFBB-C0F3-0940-98ED-D88DDDE1AEA9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955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B97C29-18C5-4CA4-8514-B3D50DF333BF}" type="slidenum">
              <a:rPr lang="en-ID" smtClean="0"/>
              <a:t>6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9356728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B97C29-18C5-4CA4-8514-B3D50DF333BF}" type="slidenum">
              <a:rPr lang="en-ID" smtClean="0"/>
              <a:t>7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95726454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B97C29-18C5-4CA4-8514-B3D50DF333BF}" type="slidenum">
              <a:rPr lang="en-ID" smtClean="0"/>
              <a:t>8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2307524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B97C29-18C5-4CA4-8514-B3D50DF333BF}" type="slidenum">
              <a:rPr lang="en-ID" smtClean="0"/>
              <a:t>9</a:t>
            </a:fld>
            <a:endParaRPr lang="en-ID"/>
          </a:p>
        </p:txBody>
      </p:sp>
    </p:spTree>
    <p:extLst>
      <p:ext uri="{BB962C8B-B14F-4D97-AF65-F5344CB8AC3E}">
        <p14:creationId xmlns:p14="http://schemas.microsoft.com/office/powerpoint/2010/main" val="34795990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C658FC-5C27-2603-87C0-3A8C393199F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87D74C-7C0D-AA01-8C71-A35976F9217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1E73ED-F5B9-A01B-B8EA-4F843F7643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A9B3A0-A3B4-C57C-9907-2586F13DD3E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DC57E2-F1E4-945E-B5A0-121E7CA618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4798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E2960C-4B37-CAD9-6FD4-07838A433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748BE29-8814-EF5E-2EDA-B20C58A8559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AFE9639-8AF2-4CE9-B2A1-6CA9C273CF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DCC585-E8D2-E5BC-F37B-167CD1D1B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C55AF5-A6AF-CEC8-D21D-78EBCDB0C1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480968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53D403D-5A77-6C51-C113-6CCE77E5B87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2A6D69F-AD1B-3494-1E2A-9001C8C2A5C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3E0ED82-FFF9-3C9C-932E-419724884B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A6CA97-3334-B8E2-6B04-D7E2906B41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A780828-0B1C-0AF0-7D7E-FFD3E0C607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97016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910563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EA154C-545A-EC35-6EA1-2BAFDEAC81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266B71-0E79-E398-7326-38F83DC5E4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076CE9-E4CF-0E33-00A8-456810985E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5D2ED8A-D9FB-5017-3898-ED2C1C4EDC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A60A15-3021-DB0C-2A0A-F47B264BD7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84161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19FCB7-D1BF-8C77-384F-7C9C2FCB5E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8D7780-58B6-69B3-88A3-DADA3A18D62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9F69AC-324D-ABB3-BD06-D3A99ED1FF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D7BD7D8-0755-8D9D-3B3C-BA0F79E01F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F0FA90-D2D6-EB7B-6854-5A9C790B0B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66167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8BB228-C6D9-E7D2-A04A-5063E3E199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068D94-C5F6-12C6-1203-54C17A4CDD6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3443573-D22F-146D-6B67-F368686773F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7351CAE-5C89-4260-98D6-0081C484E6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9DBF093-BCF1-5702-3B4D-B6264A39D2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B52D6C4-4298-8AE3-6237-CCF9F3A41B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460058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B61C73-1B05-6317-8003-56F8205AD3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D771969-B0DE-0C32-8E8D-776BA8EC2B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38DFF88-A799-F40F-B087-D6C8AC84C71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C8F6ECE-9174-AAAC-E567-16BD0D108C1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87E126E-74FC-53B0-9114-3418A0D0A3F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7309FC3-D70E-FDAC-CC3F-3522030C73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698D6B3-3894-ED06-5BFF-A920AC49C0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5C42CF9-7D2D-23E9-415E-019D52F58F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3375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F4D01B-E592-E904-CAB3-A2BCAADC17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31C26AA-05A1-F3A1-0653-6D88B966B6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8A2A06-A345-26CB-832F-E184FCCAD9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E7AE3C-C261-A48D-6937-5AFF21F30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125831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3EB860F-7642-55C9-2847-978FEDF157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30A3333-A5CA-0BAF-E585-135A308F0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2000E8-05F9-1C7A-C57F-3EFE018073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9064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F4504B-77A2-011E-E40E-D9A86A271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EC5A7-5A9B-CDB1-334A-1071BE98EBE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F8423F9-F1A8-4D4C-D382-3FCF15E74F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6F02B5-E480-4A95-27D5-3DA8A6F536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167EB08-14E1-42E6-D2C1-9C63AFB482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B9EC1FE-7484-9154-FBD7-089F909EC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79815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2D5066-5C21-B6C7-66B9-E9DAA15977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8961F96-C434-79B9-A18A-26FB14BD6D5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AFF511C-7076-A648-550A-482BA6A7278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673CA4-EDB6-9183-2D89-FF4505A0FD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A52FD2D-293E-8ABA-09D7-D53BF7E6D8B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25ACEBC-9944-E99A-33C0-CB7DD58983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74028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B9CAAC1-A33D-6239-6A1E-6B659C416E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C3F6A75-89AC-FB8E-47C3-846778086C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4F8375-DE10-EBC3-A8CD-980BFA6C7E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A50DB9-498B-A543-BD71-882D966A0B00}" type="datetimeFigureOut">
              <a:rPr lang="en-US" smtClean="0"/>
              <a:t>5/8/24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B679201-A5B9-1B93-9450-B346F96A988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D4C1918-168F-D7A3-EAC5-85F38A6788E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C29396-747B-1742-BA7B-409CFAE671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72688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4.png"/><Relationship Id="rId4" Type="http://schemas.openxmlformats.org/officeDocument/2006/relationships/image" Target="../media/image6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6.jpe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6.jpe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slide" Target="slide7.xml"/><Relationship Id="rId3" Type="http://schemas.microsoft.com/office/2007/relationships/hdphoto" Target="../media/hdphoto1.wdp"/><Relationship Id="rId7" Type="http://schemas.openxmlformats.org/officeDocument/2006/relationships/image" Target="../media/image9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Relationship Id="rId6" Type="http://schemas.openxmlformats.org/officeDocument/2006/relationships/slide" Target="slide8.xml"/><Relationship Id="rId11" Type="http://schemas.openxmlformats.org/officeDocument/2006/relationships/image" Target="../media/image11.png"/><Relationship Id="rId5" Type="http://schemas.openxmlformats.org/officeDocument/2006/relationships/image" Target="../media/image8.png"/><Relationship Id="rId10" Type="http://schemas.openxmlformats.org/officeDocument/2006/relationships/image" Target="../media/image6.jpeg"/><Relationship Id="rId4" Type="http://schemas.openxmlformats.org/officeDocument/2006/relationships/slide" Target="slide9.xml"/><Relationship Id="rId9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slide" Target="slide9.xml"/><Relationship Id="rId7" Type="http://schemas.openxmlformats.org/officeDocument/2006/relationships/slide" Target="slide7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slide" Target="slide8.xml"/><Relationship Id="rId10" Type="http://schemas.openxmlformats.org/officeDocument/2006/relationships/image" Target="../media/image7.png"/><Relationship Id="rId4" Type="http://schemas.openxmlformats.org/officeDocument/2006/relationships/image" Target="../media/image8.png"/><Relationship Id="rId9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" Target="slide6.xm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microsoft.com/office/2007/relationships/hdphoto" Target="../media/hdphoto2.wdp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" Target="slide6.xm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microsoft.com/office/2007/relationships/hdphoto" Target="../media/hdphoto2.wdp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slide" Target="slide6.xml"/><Relationship Id="rId7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12.png"/><Relationship Id="rId9" Type="http://schemas.microsoft.com/office/2007/relationships/hdphoto" Target="../media/hdphoto2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A white surface with a blue background&#10;&#10;Description automatically generated with medium confidence">
            <a:extLst>
              <a:ext uri="{FF2B5EF4-FFF2-40B4-BE49-F238E27FC236}">
                <a16:creationId xmlns:a16="http://schemas.microsoft.com/office/drawing/2014/main" id="{BE7876AA-C978-3C14-5818-34FB1CBF1E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 descr="A cartoon character holding a pen and a purple circle&#10;&#10;Description automatically generated">
            <a:extLst>
              <a:ext uri="{FF2B5EF4-FFF2-40B4-BE49-F238E27FC236}">
                <a16:creationId xmlns:a16="http://schemas.microsoft.com/office/drawing/2014/main" id="{C7D46114-9B42-C718-A7CE-80AD58BBE34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792" r="22936"/>
          <a:stretch/>
        </p:blipFill>
        <p:spPr>
          <a:xfrm>
            <a:off x="6642537" y="1037124"/>
            <a:ext cx="5072577" cy="5705431"/>
          </a:xfrm>
          <a:prstGeom prst="rect">
            <a:avLst/>
          </a:prstGeom>
        </p:spPr>
      </p:pic>
      <p:sp>
        <p:nvSpPr>
          <p:cNvPr id="6" name="Google Shape;125;p2">
            <a:extLst>
              <a:ext uri="{FF2B5EF4-FFF2-40B4-BE49-F238E27FC236}">
                <a16:creationId xmlns:a16="http://schemas.microsoft.com/office/drawing/2014/main" id="{66B78F62-86ED-6B7D-6D7D-E23D0ACFD040}"/>
              </a:ext>
            </a:extLst>
          </p:cNvPr>
          <p:cNvSpPr txBox="1"/>
          <p:nvPr/>
        </p:nvSpPr>
        <p:spPr>
          <a:xfrm>
            <a:off x="329741" y="362608"/>
            <a:ext cx="6775251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r>
              <a:rPr lang="en-US" sz="5400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PLATFORM BASED</a:t>
            </a:r>
            <a:endParaRPr lang="en-ID" sz="44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7" name="Google Shape;125;p2">
            <a:extLst>
              <a:ext uri="{FF2B5EF4-FFF2-40B4-BE49-F238E27FC236}">
                <a16:creationId xmlns:a16="http://schemas.microsoft.com/office/drawing/2014/main" id="{8FB8EB15-065A-3095-263F-22A89B3FE31E}"/>
              </a:ext>
            </a:extLst>
          </p:cNvPr>
          <p:cNvSpPr txBox="1"/>
          <p:nvPr/>
        </p:nvSpPr>
        <p:spPr>
          <a:xfrm>
            <a:off x="329741" y="909846"/>
            <a:ext cx="6459941" cy="110799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r>
              <a:rPr lang="en-ID" sz="6600" dirty="0">
                <a:gradFill>
                  <a:gsLst>
                    <a:gs pos="24000">
                      <a:srgbClr val="A27AF3"/>
                    </a:gs>
                    <a:gs pos="79000">
                      <a:srgbClr val="9996F2"/>
                    </a:gs>
                  </a:gsLst>
                  <a:lin ang="5400000" scaled="1"/>
                </a:gradFill>
                <a:latin typeface="Poppins" pitchFamily="2" charset="77"/>
                <a:cs typeface="Poppins" pitchFamily="2" charset="77"/>
              </a:rPr>
              <a:t>DEVELOPMENT</a:t>
            </a:r>
          </a:p>
        </p:txBody>
      </p:sp>
      <p:pic>
        <p:nvPicPr>
          <p:cNvPr id="8" name="Picture 7" descr="A cartoon of a child smiling&#10;&#10;Description automatically generated">
            <a:extLst>
              <a:ext uri="{FF2B5EF4-FFF2-40B4-BE49-F238E27FC236}">
                <a16:creationId xmlns:a16="http://schemas.microsoft.com/office/drawing/2014/main" id="{EFE26D2E-094F-B37A-AFEF-E403F6A5EB1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742" y="5359993"/>
            <a:ext cx="1016746" cy="1131289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3041E69E-499C-966E-C40C-0AF3E28328D6}"/>
              </a:ext>
            </a:extLst>
          </p:cNvPr>
          <p:cNvGrpSpPr/>
          <p:nvPr/>
        </p:nvGrpSpPr>
        <p:grpSpPr>
          <a:xfrm>
            <a:off x="1346488" y="5619080"/>
            <a:ext cx="8307204" cy="615553"/>
            <a:chOff x="1962586" y="1942272"/>
            <a:chExt cx="8307204" cy="615553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DF44F4E5-4A89-6B14-CE3C-BB94EEF2A00F}"/>
                </a:ext>
              </a:extLst>
            </p:cNvPr>
            <p:cNvSpPr txBox="1"/>
            <p:nvPr/>
          </p:nvSpPr>
          <p:spPr>
            <a:xfrm>
              <a:off x="1962586" y="1942272"/>
              <a:ext cx="82668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rgbClr val="0070C0"/>
                  </a:solidFill>
                  <a:latin typeface="Poppins" panose="00000500000000000000" pitchFamily="2" charset="0"/>
                  <a:cs typeface="Poppins" panose="00000500000000000000" pitchFamily="2" charset="0"/>
                </a:rPr>
                <a:t>CHRISTIAN BARTE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D5285B65-8131-7888-5820-274496DABECE}"/>
                </a:ext>
              </a:extLst>
            </p:cNvPr>
            <p:cNvSpPr txBox="1"/>
            <p:nvPr/>
          </p:nvSpPr>
          <p:spPr>
            <a:xfrm>
              <a:off x="2002962" y="2250048"/>
              <a:ext cx="8266828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dirty="0">
                  <a:solidFill>
                    <a:srgbClr val="0070C0"/>
                  </a:solidFill>
                  <a:latin typeface="Avenir Book" panose="02000503020000020003" pitchFamily="2" charset="0"/>
                  <a:cs typeface="Poppins" panose="00000500000000000000" pitchFamily="2" charset="0"/>
                </a:rPr>
                <a:t>Developer</a:t>
              </a:r>
            </a:p>
          </p:txBody>
        </p:sp>
      </p:grpSp>
      <p:sp>
        <p:nvSpPr>
          <p:cNvPr id="4" name="Google Shape;125;p2">
            <a:extLst>
              <a:ext uri="{FF2B5EF4-FFF2-40B4-BE49-F238E27FC236}">
                <a16:creationId xmlns:a16="http://schemas.microsoft.com/office/drawing/2014/main" id="{566997C7-6138-C46E-FF0F-699C116C8F98}"/>
              </a:ext>
            </a:extLst>
          </p:cNvPr>
          <p:cNvSpPr txBox="1"/>
          <p:nvPr/>
        </p:nvSpPr>
        <p:spPr>
          <a:xfrm>
            <a:off x="-11876375" y="547960"/>
            <a:ext cx="67752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r>
              <a:rPr lang="en-US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FRONTEND DESIGN</a:t>
            </a:r>
            <a:endParaRPr lang="en-ID" sz="32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16" name="Google Shape;125;p2">
            <a:extLst>
              <a:ext uri="{FF2B5EF4-FFF2-40B4-BE49-F238E27FC236}">
                <a16:creationId xmlns:a16="http://schemas.microsoft.com/office/drawing/2014/main" id="{3842EC07-F96E-F53E-7331-D1949E97677A}"/>
              </a:ext>
            </a:extLst>
          </p:cNvPr>
          <p:cNvSpPr txBox="1"/>
          <p:nvPr/>
        </p:nvSpPr>
        <p:spPr>
          <a:xfrm>
            <a:off x="-15440005" y="4056060"/>
            <a:ext cx="67752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r>
              <a:rPr lang="en-US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FRONTEND DEVELOPER</a:t>
            </a:r>
            <a:endParaRPr lang="en-ID" sz="32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20BAEFC1-E5E9-1EAC-8EEA-F80E85AD0FF9}"/>
              </a:ext>
            </a:extLst>
          </p:cNvPr>
          <p:cNvGrpSpPr/>
          <p:nvPr/>
        </p:nvGrpSpPr>
        <p:grpSpPr>
          <a:xfrm>
            <a:off x="-11087029" y="1439219"/>
            <a:ext cx="9953825" cy="1982570"/>
            <a:chOff x="4316281" y="3609974"/>
            <a:chExt cx="3429000" cy="2362201"/>
          </a:xfrm>
        </p:grpSpPr>
        <p:sp>
          <p:nvSpPr>
            <p:cNvPr id="18" name="Rectangle: Rounded Corners 74">
              <a:extLst>
                <a:ext uri="{FF2B5EF4-FFF2-40B4-BE49-F238E27FC236}">
                  <a16:creationId xmlns:a16="http://schemas.microsoft.com/office/drawing/2014/main" id="{C3FED25C-DBB5-0BF2-89A5-00CD6ADC89F2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19" name="Rectangle: Rounded Corners 75">
              <a:extLst>
                <a:ext uri="{FF2B5EF4-FFF2-40B4-BE49-F238E27FC236}">
                  <a16:creationId xmlns:a16="http://schemas.microsoft.com/office/drawing/2014/main" id="{E938B918-AF0D-2A68-7781-D79A337DACDD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20" name="TextBox 19">
            <a:extLst>
              <a:ext uri="{FF2B5EF4-FFF2-40B4-BE49-F238E27FC236}">
                <a16:creationId xmlns:a16="http://schemas.microsoft.com/office/drawing/2014/main" id="{000548CC-3F09-063F-F555-435D7B1F4F2D}"/>
              </a:ext>
            </a:extLst>
          </p:cNvPr>
          <p:cNvSpPr txBox="1"/>
          <p:nvPr/>
        </p:nvSpPr>
        <p:spPr>
          <a:xfrm>
            <a:off x="-10859230" y="1645674"/>
            <a:ext cx="950234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Frontend design refers to the user-facing part of a website or web application. It’s what you see when you visit a site, such as the layout, buttons, images, and overall visual appearance. </a:t>
            </a:r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B9362FE-3052-41A6-4B0F-24AFAC66888F}"/>
              </a:ext>
            </a:extLst>
          </p:cNvPr>
          <p:cNvGrpSpPr/>
          <p:nvPr/>
        </p:nvGrpSpPr>
        <p:grpSpPr>
          <a:xfrm>
            <a:off x="-14650660" y="4968422"/>
            <a:ext cx="9953826" cy="1151471"/>
            <a:chOff x="4316281" y="3609974"/>
            <a:chExt cx="3429000" cy="2362201"/>
          </a:xfrm>
        </p:grpSpPr>
        <p:sp>
          <p:nvSpPr>
            <p:cNvPr id="22" name="Rectangle: Rounded Corners 74">
              <a:extLst>
                <a:ext uri="{FF2B5EF4-FFF2-40B4-BE49-F238E27FC236}">
                  <a16:creationId xmlns:a16="http://schemas.microsoft.com/office/drawing/2014/main" id="{459B556B-C631-4B07-416D-168F0B477979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23" name="Rectangle: Rounded Corners 75">
              <a:extLst>
                <a:ext uri="{FF2B5EF4-FFF2-40B4-BE49-F238E27FC236}">
                  <a16:creationId xmlns:a16="http://schemas.microsoft.com/office/drawing/2014/main" id="{5A6E047B-9765-AF86-8DF4-5E0533BABB07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24" name="TextBox 23">
            <a:extLst>
              <a:ext uri="{FF2B5EF4-FFF2-40B4-BE49-F238E27FC236}">
                <a16:creationId xmlns:a16="http://schemas.microsoft.com/office/drawing/2014/main" id="{3A5E5DB1-1DED-EE3E-5658-B83A39801D76}"/>
              </a:ext>
            </a:extLst>
          </p:cNvPr>
          <p:cNvSpPr txBox="1"/>
          <p:nvPr/>
        </p:nvSpPr>
        <p:spPr>
          <a:xfrm>
            <a:off x="-14424920" y="5128658"/>
            <a:ext cx="950234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A frontend developer is responsible for building the client-side of websites and web applications. </a:t>
            </a:r>
          </a:p>
        </p:txBody>
      </p:sp>
    </p:spTree>
    <p:extLst>
      <p:ext uri="{BB962C8B-B14F-4D97-AF65-F5344CB8AC3E}">
        <p14:creationId xmlns:p14="http://schemas.microsoft.com/office/powerpoint/2010/main" val="5768468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F7602D-DB15-6730-00A8-D67598CFD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59A7DF-66BD-141B-9259-FB6A2A5ACDB1}"/>
              </a:ext>
            </a:extLst>
          </p:cNvPr>
          <p:cNvSpPr txBox="1"/>
          <p:nvPr/>
        </p:nvSpPr>
        <p:spPr>
          <a:xfrm>
            <a:off x="-167580" y="1129586"/>
            <a:ext cx="1022941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Poppins" panose="00000500000000000000" pitchFamily="2" charset="0"/>
                <a:cs typeface="Poppins" panose="00000500000000000000" pitchFamily="2" charset="0"/>
              </a:rPr>
              <a:t>UPCOMING FEATURES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FD13D5E-3640-DA7B-C0DB-1DDBA96FEA97}"/>
              </a:ext>
            </a:extLst>
          </p:cNvPr>
          <p:cNvSpPr/>
          <p:nvPr/>
        </p:nvSpPr>
        <p:spPr>
          <a:xfrm>
            <a:off x="1272099" y="2256382"/>
            <a:ext cx="4482249" cy="606056"/>
          </a:xfrm>
          <a:prstGeom prst="roundRect">
            <a:avLst>
              <a:gd name="adj" fmla="val 16925"/>
            </a:avLst>
          </a:prstGeom>
          <a:noFill/>
          <a:ln w="9525">
            <a:solidFill>
              <a:schemeClr val="bg1"/>
            </a:solidFill>
          </a:ln>
          <a:effectLst>
            <a:innerShdw blurRad="461505" dist="1101089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49C2338-56E8-8A90-6331-0301D16C6392}"/>
              </a:ext>
            </a:extLst>
          </p:cNvPr>
          <p:cNvSpPr txBox="1"/>
          <p:nvPr/>
        </p:nvSpPr>
        <p:spPr>
          <a:xfrm>
            <a:off x="1773759" y="2362685"/>
            <a:ext cx="3980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0070C0"/>
                </a:solidFill>
                <a:latin typeface="Avenir Book" panose="02000503020000020003" pitchFamily="2" charset="0"/>
                <a:cs typeface="Poppins" panose="00000500000000000000" pitchFamily="2" charset="0"/>
              </a:rPr>
              <a:t>Neumorphism</a:t>
            </a:r>
            <a:endParaRPr lang="en-US" sz="2000" dirty="0">
              <a:solidFill>
                <a:srgbClr val="0070C0"/>
              </a:solidFill>
              <a:latin typeface="Avenir Book" panose="02000503020000020003" pitchFamily="2" charset="0"/>
              <a:cs typeface="Poppins" panose="00000500000000000000" pitchFamily="2" charset="0"/>
            </a:endParaRPr>
          </a:p>
        </p:txBody>
      </p:sp>
      <p:pic>
        <p:nvPicPr>
          <p:cNvPr id="10" name="Picture 9" descr="A white line drawing of a rocket&#10;&#10;Description automatically generated">
            <a:extLst>
              <a:ext uri="{FF2B5EF4-FFF2-40B4-BE49-F238E27FC236}">
                <a16:creationId xmlns:a16="http://schemas.microsoft.com/office/drawing/2014/main" id="{5F7AF280-FFD7-995D-6AEB-26AAEE3B56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989" y="2356025"/>
            <a:ext cx="406770" cy="406770"/>
          </a:xfrm>
          <a:prstGeom prst="rect">
            <a:avLst/>
          </a:prstGeom>
        </p:spPr>
      </p:pic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39C7BF72-EC37-0241-9F9B-60F0BF75C696}"/>
              </a:ext>
            </a:extLst>
          </p:cNvPr>
          <p:cNvSpPr/>
          <p:nvPr/>
        </p:nvSpPr>
        <p:spPr>
          <a:xfrm>
            <a:off x="1272099" y="3187715"/>
            <a:ext cx="4482249" cy="606056"/>
          </a:xfrm>
          <a:prstGeom prst="roundRect">
            <a:avLst>
              <a:gd name="adj" fmla="val 16925"/>
            </a:avLst>
          </a:prstGeom>
          <a:noFill/>
          <a:ln w="9525">
            <a:solidFill>
              <a:schemeClr val="bg1"/>
            </a:solidFill>
          </a:ln>
          <a:effectLst>
            <a:innerShdw blurRad="461505" dist="1101089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75647BE-6B3E-A7DA-4B77-FDA2BC58CA0E}"/>
              </a:ext>
            </a:extLst>
          </p:cNvPr>
          <p:cNvSpPr txBox="1"/>
          <p:nvPr/>
        </p:nvSpPr>
        <p:spPr>
          <a:xfrm>
            <a:off x="1773759" y="3294018"/>
            <a:ext cx="3980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Avenir Book" panose="02000503020000020003" pitchFamily="2" charset="0"/>
                <a:cs typeface="Poppins" panose="00000500000000000000" pitchFamily="2" charset="0"/>
              </a:rPr>
              <a:t>Color extractor</a:t>
            </a:r>
          </a:p>
        </p:txBody>
      </p:sp>
      <p:pic>
        <p:nvPicPr>
          <p:cNvPr id="13" name="Picture 12" descr="A white line drawing of a rocket&#10;&#10;Description automatically generated">
            <a:extLst>
              <a:ext uri="{FF2B5EF4-FFF2-40B4-BE49-F238E27FC236}">
                <a16:creationId xmlns:a16="http://schemas.microsoft.com/office/drawing/2014/main" id="{34E65CC4-3A1B-2D14-84CA-91C373439519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989" y="3287358"/>
            <a:ext cx="406770" cy="406770"/>
          </a:xfrm>
          <a:prstGeom prst="rect">
            <a:avLst/>
          </a:prstGeom>
        </p:spPr>
      </p:pic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291F131A-823A-63D0-E8A4-30E89D3A3757}"/>
              </a:ext>
            </a:extLst>
          </p:cNvPr>
          <p:cNvSpPr/>
          <p:nvPr/>
        </p:nvSpPr>
        <p:spPr>
          <a:xfrm>
            <a:off x="1272099" y="4119048"/>
            <a:ext cx="4482249" cy="606056"/>
          </a:xfrm>
          <a:prstGeom prst="roundRect">
            <a:avLst>
              <a:gd name="adj" fmla="val 16925"/>
            </a:avLst>
          </a:prstGeom>
          <a:noFill/>
          <a:ln w="9525">
            <a:solidFill>
              <a:schemeClr val="bg1"/>
            </a:solidFill>
          </a:ln>
          <a:effectLst>
            <a:innerShdw blurRad="461505" dist="1101089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93BC381-9479-5DD4-911F-BF8D5B35A2E2}"/>
              </a:ext>
            </a:extLst>
          </p:cNvPr>
          <p:cNvSpPr txBox="1"/>
          <p:nvPr/>
        </p:nvSpPr>
        <p:spPr>
          <a:xfrm>
            <a:off x="1773759" y="4225351"/>
            <a:ext cx="3980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Avenir Book" panose="02000503020000020003" pitchFamily="2" charset="0"/>
                <a:cs typeface="Poppins" panose="00000500000000000000" pitchFamily="2" charset="0"/>
              </a:rPr>
              <a:t>Image generator</a:t>
            </a:r>
          </a:p>
        </p:txBody>
      </p:sp>
      <p:pic>
        <p:nvPicPr>
          <p:cNvPr id="16" name="Picture 15" descr="A white line drawing of a rocket&#10;&#10;Description automatically generated">
            <a:extLst>
              <a:ext uri="{FF2B5EF4-FFF2-40B4-BE49-F238E27FC236}">
                <a16:creationId xmlns:a16="http://schemas.microsoft.com/office/drawing/2014/main" id="{F463BCF9-0422-E75D-31A8-863A73BD8A0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989" y="4218691"/>
            <a:ext cx="406770" cy="406770"/>
          </a:xfrm>
          <a:prstGeom prst="rect">
            <a:avLst/>
          </a:prstGeom>
        </p:spPr>
      </p:pic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EFF0988E-2470-0D54-069E-80D90FFDF734}"/>
              </a:ext>
            </a:extLst>
          </p:cNvPr>
          <p:cNvSpPr/>
          <p:nvPr/>
        </p:nvSpPr>
        <p:spPr>
          <a:xfrm>
            <a:off x="1272099" y="5050381"/>
            <a:ext cx="4482249" cy="606056"/>
          </a:xfrm>
          <a:prstGeom prst="roundRect">
            <a:avLst>
              <a:gd name="adj" fmla="val 16925"/>
            </a:avLst>
          </a:prstGeom>
          <a:noFill/>
          <a:ln w="9525">
            <a:solidFill>
              <a:schemeClr val="bg1"/>
            </a:solidFill>
          </a:ln>
          <a:effectLst>
            <a:innerShdw blurRad="461505" dist="1101089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436DD1D-8010-A68D-BF9B-ADC8D2329097}"/>
              </a:ext>
            </a:extLst>
          </p:cNvPr>
          <p:cNvSpPr txBox="1"/>
          <p:nvPr/>
        </p:nvSpPr>
        <p:spPr>
          <a:xfrm>
            <a:off x="1773759" y="5156684"/>
            <a:ext cx="398058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0070C0"/>
                </a:solidFill>
                <a:latin typeface="Avenir Book" panose="02000503020000020003" pitchFamily="2" charset="0"/>
                <a:cs typeface="Poppins" panose="00000500000000000000" pitchFamily="2" charset="0"/>
              </a:rPr>
              <a:t>Color convert</a:t>
            </a:r>
          </a:p>
        </p:txBody>
      </p:sp>
      <p:pic>
        <p:nvPicPr>
          <p:cNvPr id="19" name="Picture 18" descr="A white line drawing of a rocket&#10;&#10;Description automatically generated">
            <a:extLst>
              <a:ext uri="{FF2B5EF4-FFF2-40B4-BE49-F238E27FC236}">
                <a16:creationId xmlns:a16="http://schemas.microsoft.com/office/drawing/2014/main" id="{50B0B61A-0B0F-FC38-A310-E783CE31797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6989" y="5150024"/>
            <a:ext cx="406770" cy="4067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492535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F7602D-DB15-6730-00A8-D67598CFD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E59A7DF-66BD-141B-9259-FB6A2A5ACDB1}"/>
              </a:ext>
            </a:extLst>
          </p:cNvPr>
          <p:cNvSpPr txBox="1"/>
          <p:nvPr/>
        </p:nvSpPr>
        <p:spPr>
          <a:xfrm>
            <a:off x="981293" y="2828835"/>
            <a:ext cx="102294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7200" b="1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Poppins" panose="00000500000000000000" pitchFamily="2" charset="0"/>
                <a:cs typeface="Poppins" panose="00000500000000000000" pitchFamily="2" charset="0"/>
              </a:rPr>
              <a:t>DEMONSTRATION</a:t>
            </a:r>
          </a:p>
        </p:txBody>
      </p:sp>
    </p:spTree>
    <p:extLst>
      <p:ext uri="{BB962C8B-B14F-4D97-AF65-F5344CB8AC3E}">
        <p14:creationId xmlns:p14="http://schemas.microsoft.com/office/powerpoint/2010/main" val="211850118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F7602D-DB15-6730-00A8-D67598CFDB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" name="Google Shape;125;p2">
            <a:extLst>
              <a:ext uri="{FF2B5EF4-FFF2-40B4-BE49-F238E27FC236}">
                <a16:creationId xmlns:a16="http://schemas.microsoft.com/office/drawing/2014/main" id="{61BE1EF6-6B5D-BC65-19ED-7792979EFC43}"/>
              </a:ext>
            </a:extLst>
          </p:cNvPr>
          <p:cNvSpPr txBox="1"/>
          <p:nvPr/>
        </p:nvSpPr>
        <p:spPr>
          <a:xfrm>
            <a:off x="552163" y="547960"/>
            <a:ext cx="67752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r>
              <a:rPr lang="en-US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FRONTEND DESIGN</a:t>
            </a:r>
            <a:endParaRPr lang="en-ID" sz="32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sp>
        <p:nvSpPr>
          <p:cNvPr id="5" name="Google Shape;125;p2">
            <a:extLst>
              <a:ext uri="{FF2B5EF4-FFF2-40B4-BE49-F238E27FC236}">
                <a16:creationId xmlns:a16="http://schemas.microsoft.com/office/drawing/2014/main" id="{FFC041D9-F270-9952-40D0-1EB4587C4B28}"/>
              </a:ext>
            </a:extLst>
          </p:cNvPr>
          <p:cNvSpPr txBox="1"/>
          <p:nvPr/>
        </p:nvSpPr>
        <p:spPr>
          <a:xfrm>
            <a:off x="552163" y="4056060"/>
            <a:ext cx="67752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l"/>
            <a:r>
              <a:rPr lang="en-US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FRONTEND DEVELOPER</a:t>
            </a:r>
            <a:endParaRPr lang="en-ID" sz="32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3CBE965C-D06D-5EF7-08DD-A9C86DF15B06}"/>
              </a:ext>
            </a:extLst>
          </p:cNvPr>
          <p:cNvGrpSpPr/>
          <p:nvPr/>
        </p:nvGrpSpPr>
        <p:grpSpPr>
          <a:xfrm>
            <a:off x="1341509" y="1439219"/>
            <a:ext cx="9953825" cy="1982570"/>
            <a:chOff x="4316281" y="3609974"/>
            <a:chExt cx="3429000" cy="2362201"/>
          </a:xfrm>
        </p:grpSpPr>
        <p:sp>
          <p:nvSpPr>
            <p:cNvPr id="7" name="Rectangle: Rounded Corners 74">
              <a:extLst>
                <a:ext uri="{FF2B5EF4-FFF2-40B4-BE49-F238E27FC236}">
                  <a16:creationId xmlns:a16="http://schemas.microsoft.com/office/drawing/2014/main" id="{F99A37E6-986B-AC2F-B456-7D10332F6C9B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8" name="Rectangle: Rounded Corners 75">
              <a:extLst>
                <a:ext uri="{FF2B5EF4-FFF2-40B4-BE49-F238E27FC236}">
                  <a16:creationId xmlns:a16="http://schemas.microsoft.com/office/drawing/2014/main" id="{42C10D8E-CDEB-ADE3-CD7D-7D4DEA6FF79D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8FCCCAD-2867-B289-41FA-586C7C8CA7F7}"/>
              </a:ext>
            </a:extLst>
          </p:cNvPr>
          <p:cNvSpPr txBox="1"/>
          <p:nvPr/>
        </p:nvSpPr>
        <p:spPr>
          <a:xfrm>
            <a:off x="1569308" y="1645674"/>
            <a:ext cx="9502345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Frontend design refers to the user-facing part of a website or web application. It’s what you see when you visit a site, such as the layout, buttons, images, and overall visual appearance. 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712F74D-7B14-6A0C-4933-358EB69D7B19}"/>
              </a:ext>
            </a:extLst>
          </p:cNvPr>
          <p:cNvGrpSpPr/>
          <p:nvPr/>
        </p:nvGrpSpPr>
        <p:grpSpPr>
          <a:xfrm>
            <a:off x="1341508" y="4968422"/>
            <a:ext cx="9953826" cy="1151471"/>
            <a:chOff x="4316281" y="3609974"/>
            <a:chExt cx="3429000" cy="2362201"/>
          </a:xfrm>
        </p:grpSpPr>
        <p:sp>
          <p:nvSpPr>
            <p:cNvPr id="12" name="Rectangle: Rounded Corners 74">
              <a:extLst>
                <a:ext uri="{FF2B5EF4-FFF2-40B4-BE49-F238E27FC236}">
                  <a16:creationId xmlns:a16="http://schemas.microsoft.com/office/drawing/2014/main" id="{F6BC5612-58BA-C631-D1DE-6D2596E72385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13" name="Rectangle: Rounded Corners 75">
              <a:extLst>
                <a:ext uri="{FF2B5EF4-FFF2-40B4-BE49-F238E27FC236}">
                  <a16:creationId xmlns:a16="http://schemas.microsoft.com/office/drawing/2014/main" id="{B68BE7AB-21A9-9FFF-EE21-B48775E72C06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38221FB1-8DF1-B8D7-079F-696EAAFE0914}"/>
              </a:ext>
            </a:extLst>
          </p:cNvPr>
          <p:cNvSpPr txBox="1"/>
          <p:nvPr/>
        </p:nvSpPr>
        <p:spPr>
          <a:xfrm>
            <a:off x="1567248" y="5128658"/>
            <a:ext cx="9502345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just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A frontend developer is responsible for building the client-side of websites and web applications. </a:t>
            </a:r>
          </a:p>
        </p:txBody>
      </p:sp>
      <p:sp>
        <p:nvSpPr>
          <p:cNvPr id="21" name="Google Shape;125;p2">
            <a:extLst>
              <a:ext uri="{FF2B5EF4-FFF2-40B4-BE49-F238E27FC236}">
                <a16:creationId xmlns:a16="http://schemas.microsoft.com/office/drawing/2014/main" id="{7A42E058-F802-EB84-9E9B-FAFBF4FB316A}"/>
              </a:ext>
            </a:extLst>
          </p:cNvPr>
          <p:cNvSpPr txBox="1"/>
          <p:nvPr/>
        </p:nvSpPr>
        <p:spPr>
          <a:xfrm>
            <a:off x="9248492" y="412333"/>
            <a:ext cx="67752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r"/>
            <a:r>
              <a:rPr lang="en-US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PROBLEM</a:t>
            </a:r>
            <a:endParaRPr lang="en-ID" sz="32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grpSp>
        <p:nvGrpSpPr>
          <p:cNvPr id="22" name="Group 21">
            <a:extLst>
              <a:ext uri="{FF2B5EF4-FFF2-40B4-BE49-F238E27FC236}">
                <a16:creationId xmlns:a16="http://schemas.microsoft.com/office/drawing/2014/main" id="{60DE93DE-BD25-8981-A5CE-F3AC012597A8}"/>
              </a:ext>
            </a:extLst>
          </p:cNvPr>
          <p:cNvGrpSpPr/>
          <p:nvPr/>
        </p:nvGrpSpPr>
        <p:grpSpPr>
          <a:xfrm>
            <a:off x="13080235" y="1343093"/>
            <a:ext cx="6153664" cy="982705"/>
            <a:chOff x="4316281" y="3609974"/>
            <a:chExt cx="3429000" cy="2362201"/>
          </a:xfrm>
        </p:grpSpPr>
        <p:sp>
          <p:nvSpPr>
            <p:cNvPr id="23" name="Rectangle: Rounded Corners 74">
              <a:extLst>
                <a:ext uri="{FF2B5EF4-FFF2-40B4-BE49-F238E27FC236}">
                  <a16:creationId xmlns:a16="http://schemas.microsoft.com/office/drawing/2014/main" id="{A4D4AA7F-03E8-AC69-BD3D-46A3AACCF646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24" name="Rectangle: Rounded Corners 75">
              <a:extLst>
                <a:ext uri="{FF2B5EF4-FFF2-40B4-BE49-F238E27FC236}">
                  <a16:creationId xmlns:a16="http://schemas.microsoft.com/office/drawing/2014/main" id="{E3E81656-4BAE-C465-0DA8-3A3285C047F9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9A850093-8079-4B22-FB42-4DB48AF287F1}"/>
              </a:ext>
            </a:extLst>
          </p:cNvPr>
          <p:cNvSpPr txBox="1"/>
          <p:nvPr/>
        </p:nvSpPr>
        <p:spPr>
          <a:xfrm>
            <a:off x="9050359" y="1603612"/>
            <a:ext cx="95023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 process can be time-consuming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7252936F-A62C-3E6B-CAE0-A38A166F6987}"/>
              </a:ext>
            </a:extLst>
          </p:cNvPr>
          <p:cNvGrpSpPr/>
          <p:nvPr/>
        </p:nvGrpSpPr>
        <p:grpSpPr>
          <a:xfrm>
            <a:off x="15325210" y="2642094"/>
            <a:ext cx="6153664" cy="982705"/>
            <a:chOff x="4316281" y="3609974"/>
            <a:chExt cx="3429000" cy="2362201"/>
          </a:xfrm>
        </p:grpSpPr>
        <p:sp>
          <p:nvSpPr>
            <p:cNvPr id="27" name="Rectangle: Rounded Corners 74">
              <a:extLst>
                <a:ext uri="{FF2B5EF4-FFF2-40B4-BE49-F238E27FC236}">
                  <a16:creationId xmlns:a16="http://schemas.microsoft.com/office/drawing/2014/main" id="{2D24E805-CC72-3C0C-D255-8309B577423D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28" name="Rectangle: Rounded Corners 75">
              <a:extLst>
                <a:ext uri="{FF2B5EF4-FFF2-40B4-BE49-F238E27FC236}">
                  <a16:creationId xmlns:a16="http://schemas.microsoft.com/office/drawing/2014/main" id="{2D9108AD-9B7A-B28B-4973-9DD42AFFA7B2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D4CF8A12-D67D-2723-08C1-CF8AF95446E5}"/>
              </a:ext>
            </a:extLst>
          </p:cNvPr>
          <p:cNvSpPr txBox="1"/>
          <p:nvPr/>
        </p:nvSpPr>
        <p:spPr>
          <a:xfrm>
            <a:off x="11295334" y="2902613"/>
            <a:ext cx="95023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existing generators are scattered</a:t>
            </a:r>
          </a:p>
        </p:txBody>
      </p:sp>
      <p:pic>
        <p:nvPicPr>
          <p:cNvPr id="30" name="Picture 29" descr="A computer with a drawing tool&#10;&#10;Description automatically generated">
            <a:extLst>
              <a:ext uri="{FF2B5EF4-FFF2-40B4-BE49-F238E27FC236}">
                <a16:creationId xmlns:a16="http://schemas.microsoft.com/office/drawing/2014/main" id="{97A03889-F032-AC32-E315-B5FD43C8027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325" y="6848467"/>
            <a:ext cx="5619494" cy="5619494"/>
          </a:xfrm>
          <a:prstGeom prst="rect">
            <a:avLst/>
          </a:prstGeom>
          <a:effectLst>
            <a:outerShdw blurRad="384347" dist="38100" dir="5220000" sx="99000" sy="99000" algn="t" rotWithShape="0">
              <a:schemeClr val="tx1">
                <a:lumMod val="75000"/>
                <a:lumOff val="25000"/>
                <a:alpha val="42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3854061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: Shape 69">
            <a:extLst>
              <a:ext uri="{FF2B5EF4-FFF2-40B4-BE49-F238E27FC236}">
                <a16:creationId xmlns:a16="http://schemas.microsoft.com/office/drawing/2014/main" id="{984EB5BC-F4E2-7DC7-ECD3-A98893D829A1}"/>
              </a:ext>
            </a:extLst>
          </p:cNvPr>
          <p:cNvSpPr/>
          <p:nvPr/>
        </p:nvSpPr>
        <p:spPr>
          <a:xfrm>
            <a:off x="2667000" y="3419810"/>
            <a:ext cx="6858000" cy="3438190"/>
          </a:xfrm>
          <a:custGeom>
            <a:avLst/>
            <a:gdLst>
              <a:gd name="connsiteX0" fmla="*/ 1336589 w 2673178"/>
              <a:gd name="connsiteY0" fmla="*/ 0 h 1340171"/>
              <a:gd name="connsiteX1" fmla="*/ 2673178 w 2673178"/>
              <a:gd name="connsiteY1" fmla="*/ 1336589 h 1340171"/>
              <a:gd name="connsiteX2" fmla="*/ 2672997 w 2673178"/>
              <a:gd name="connsiteY2" fmla="*/ 1340171 h 1340171"/>
              <a:gd name="connsiteX3" fmla="*/ 2145980 w 2673178"/>
              <a:gd name="connsiteY3" fmla="*/ 1340171 h 1340171"/>
              <a:gd name="connsiteX4" fmla="*/ 2146161 w 2673178"/>
              <a:gd name="connsiteY4" fmla="*/ 1336589 h 1340171"/>
              <a:gd name="connsiteX5" fmla="*/ 1336589 w 2673178"/>
              <a:gd name="connsiteY5" fmla="*/ 527017 h 1340171"/>
              <a:gd name="connsiteX6" fmla="*/ 527017 w 2673178"/>
              <a:gd name="connsiteY6" fmla="*/ 1336589 h 1340171"/>
              <a:gd name="connsiteX7" fmla="*/ 527198 w 2673178"/>
              <a:gd name="connsiteY7" fmla="*/ 1340171 h 1340171"/>
              <a:gd name="connsiteX8" fmla="*/ 181 w 2673178"/>
              <a:gd name="connsiteY8" fmla="*/ 1340171 h 1340171"/>
              <a:gd name="connsiteX9" fmla="*/ 0 w 2673178"/>
              <a:gd name="connsiteY9" fmla="*/ 1336589 h 1340171"/>
              <a:gd name="connsiteX10" fmla="*/ 1336589 w 2673178"/>
              <a:gd name="connsiteY10" fmla="*/ 0 h 134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73178" h="1340171">
                <a:moveTo>
                  <a:pt x="1336589" y="0"/>
                </a:moveTo>
                <a:cubicBezTo>
                  <a:pt x="2074767" y="0"/>
                  <a:pt x="2673178" y="598411"/>
                  <a:pt x="2673178" y="1336589"/>
                </a:cubicBezTo>
                <a:lnTo>
                  <a:pt x="2672997" y="1340171"/>
                </a:lnTo>
                <a:lnTo>
                  <a:pt x="2145980" y="1340171"/>
                </a:lnTo>
                <a:lnTo>
                  <a:pt x="2146161" y="1336589"/>
                </a:lnTo>
                <a:cubicBezTo>
                  <a:pt x="2146161" y="889475"/>
                  <a:pt x="1783703" y="527017"/>
                  <a:pt x="1336589" y="527017"/>
                </a:cubicBezTo>
                <a:cubicBezTo>
                  <a:pt x="889475" y="527017"/>
                  <a:pt x="527017" y="889475"/>
                  <a:pt x="527017" y="1336589"/>
                </a:cubicBezTo>
                <a:lnTo>
                  <a:pt x="527198" y="1340171"/>
                </a:lnTo>
                <a:lnTo>
                  <a:pt x="181" y="1340171"/>
                </a:lnTo>
                <a:lnTo>
                  <a:pt x="0" y="1336589"/>
                </a:lnTo>
                <a:cubicBezTo>
                  <a:pt x="0" y="598411"/>
                  <a:pt x="598411" y="0"/>
                  <a:pt x="1336589" y="0"/>
                </a:cubicBezTo>
                <a:close/>
              </a:path>
            </a:pathLst>
          </a:custGeom>
          <a:solidFill>
            <a:srgbClr val="F2F2F2">
              <a:alpha val="37255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sz="1100">
              <a:solidFill>
                <a:schemeClr val="tx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F7602D-DB15-6730-00A8-D67598CFD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8" name="Picture 17" descr="A computer with a drawing tool&#10;&#10;Description automatically generated">
            <a:extLst>
              <a:ext uri="{FF2B5EF4-FFF2-40B4-BE49-F238E27FC236}">
                <a16:creationId xmlns:a16="http://schemas.microsoft.com/office/drawing/2014/main" id="{8C8606D3-56CD-9E57-3C6B-BD2C6881DB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88325" y="2004887"/>
            <a:ext cx="5619494" cy="5619494"/>
          </a:xfrm>
          <a:prstGeom prst="rect">
            <a:avLst/>
          </a:prstGeom>
          <a:effectLst>
            <a:outerShdw blurRad="384347" dist="38100" dir="5220000" sx="99000" sy="99000" algn="t" rotWithShape="0">
              <a:schemeClr val="tx1">
                <a:lumMod val="75000"/>
                <a:lumOff val="25000"/>
                <a:alpha val="42000"/>
              </a:schemeClr>
            </a:outerShdw>
          </a:effectLst>
        </p:spPr>
      </p:pic>
      <p:sp>
        <p:nvSpPr>
          <p:cNvPr id="19" name="Google Shape;125;p2">
            <a:extLst>
              <a:ext uri="{FF2B5EF4-FFF2-40B4-BE49-F238E27FC236}">
                <a16:creationId xmlns:a16="http://schemas.microsoft.com/office/drawing/2014/main" id="{3F1BE248-39A6-8558-6693-579499AC7172}"/>
              </a:ext>
            </a:extLst>
          </p:cNvPr>
          <p:cNvSpPr txBox="1"/>
          <p:nvPr/>
        </p:nvSpPr>
        <p:spPr>
          <a:xfrm>
            <a:off x="5025309" y="412333"/>
            <a:ext cx="67752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r"/>
            <a:r>
              <a:rPr lang="en-US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PROBLEM</a:t>
            </a:r>
            <a:endParaRPr lang="en-ID" sz="32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C1901921-AA1F-CDF8-F05B-F95D0615E747}"/>
              </a:ext>
            </a:extLst>
          </p:cNvPr>
          <p:cNvGrpSpPr/>
          <p:nvPr/>
        </p:nvGrpSpPr>
        <p:grpSpPr>
          <a:xfrm>
            <a:off x="6313675" y="1343093"/>
            <a:ext cx="6153664" cy="982705"/>
            <a:chOff x="4316281" y="3609974"/>
            <a:chExt cx="3429000" cy="2362201"/>
          </a:xfrm>
        </p:grpSpPr>
        <p:sp>
          <p:nvSpPr>
            <p:cNvPr id="21" name="Rectangle: Rounded Corners 74">
              <a:extLst>
                <a:ext uri="{FF2B5EF4-FFF2-40B4-BE49-F238E27FC236}">
                  <a16:creationId xmlns:a16="http://schemas.microsoft.com/office/drawing/2014/main" id="{B00882D4-09F7-5D57-1AAE-B79138C25F7B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22" name="Rectangle: Rounded Corners 75">
              <a:extLst>
                <a:ext uri="{FF2B5EF4-FFF2-40B4-BE49-F238E27FC236}">
                  <a16:creationId xmlns:a16="http://schemas.microsoft.com/office/drawing/2014/main" id="{51FE8F82-9CB1-0458-DADD-9B4745AE5CC4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25" name="TextBox 24">
            <a:extLst>
              <a:ext uri="{FF2B5EF4-FFF2-40B4-BE49-F238E27FC236}">
                <a16:creationId xmlns:a16="http://schemas.microsoft.com/office/drawing/2014/main" id="{1F1D0744-8F5A-E338-05E3-C96672F2B924}"/>
              </a:ext>
            </a:extLst>
          </p:cNvPr>
          <p:cNvSpPr txBox="1"/>
          <p:nvPr/>
        </p:nvSpPr>
        <p:spPr>
          <a:xfrm>
            <a:off x="2283799" y="1603612"/>
            <a:ext cx="95023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 process can be time-consuming</a:t>
            </a:r>
          </a:p>
        </p:txBody>
      </p:sp>
      <p:grpSp>
        <p:nvGrpSpPr>
          <p:cNvPr id="26" name="Group 25">
            <a:extLst>
              <a:ext uri="{FF2B5EF4-FFF2-40B4-BE49-F238E27FC236}">
                <a16:creationId xmlns:a16="http://schemas.microsoft.com/office/drawing/2014/main" id="{09225A52-029F-8ECB-0784-F4A4169CFDD7}"/>
              </a:ext>
            </a:extLst>
          </p:cNvPr>
          <p:cNvGrpSpPr/>
          <p:nvPr/>
        </p:nvGrpSpPr>
        <p:grpSpPr>
          <a:xfrm>
            <a:off x="6313675" y="2642094"/>
            <a:ext cx="6153664" cy="982705"/>
            <a:chOff x="4316281" y="3609974"/>
            <a:chExt cx="3429000" cy="2362201"/>
          </a:xfrm>
        </p:grpSpPr>
        <p:sp>
          <p:nvSpPr>
            <p:cNvPr id="27" name="Rectangle: Rounded Corners 74">
              <a:extLst>
                <a:ext uri="{FF2B5EF4-FFF2-40B4-BE49-F238E27FC236}">
                  <a16:creationId xmlns:a16="http://schemas.microsoft.com/office/drawing/2014/main" id="{5FAB4F79-95AA-13C4-B93D-D05C779D48BF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28" name="Rectangle: Rounded Corners 75">
              <a:extLst>
                <a:ext uri="{FF2B5EF4-FFF2-40B4-BE49-F238E27FC236}">
                  <a16:creationId xmlns:a16="http://schemas.microsoft.com/office/drawing/2014/main" id="{DF563B16-7347-761F-F7E7-BB381B5A36CA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95406763-F5F2-26DA-95D0-4E7399CCDD33}"/>
              </a:ext>
            </a:extLst>
          </p:cNvPr>
          <p:cNvSpPr txBox="1"/>
          <p:nvPr/>
        </p:nvSpPr>
        <p:spPr>
          <a:xfrm>
            <a:off x="2283799" y="2902613"/>
            <a:ext cx="95023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existing generators are scattered</a:t>
            </a:r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EFE47852-5837-356A-76C6-797385E0AF5C}"/>
              </a:ext>
            </a:extLst>
          </p:cNvPr>
          <p:cNvSpPr/>
          <p:nvPr/>
        </p:nvSpPr>
        <p:spPr>
          <a:xfrm>
            <a:off x="2204207" y="8555799"/>
            <a:ext cx="7783586" cy="1569659"/>
          </a:xfrm>
          <a:prstGeom prst="roundRect">
            <a:avLst>
              <a:gd name="adj" fmla="val 15995"/>
            </a:avLst>
          </a:prstGeom>
          <a:noFill/>
          <a:ln w="12700">
            <a:solidFill>
              <a:srgbClr val="FFFFFF">
                <a:alpha val="98824"/>
              </a:srgbClr>
            </a:solidFill>
          </a:ln>
          <a:effectLst>
            <a:innerShdw blurRad="461505" dist="1101089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A64CA97-E261-0E32-B4F4-EAC15405E363}"/>
              </a:ext>
            </a:extLst>
          </p:cNvPr>
          <p:cNvSpPr txBox="1"/>
          <p:nvPr/>
        </p:nvSpPr>
        <p:spPr>
          <a:xfrm>
            <a:off x="1962586" y="8617025"/>
            <a:ext cx="82668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blipFill dpi="0" rotWithShape="1">
                  <a:blip r:embed="rId5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Poppins" panose="00000500000000000000" pitchFamily="2" charset="0"/>
                <a:cs typeface="Poppins" panose="00000500000000000000" pitchFamily="2" charset="0"/>
              </a:rPr>
              <a:t>What if…</a:t>
            </a:r>
            <a:endParaRPr lang="en-US" sz="11500" b="1" dirty="0">
              <a:blipFill dpi="0" rotWithShape="1">
                <a:blip r:embed="rId5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3860025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F7602D-DB15-6730-00A8-D67598CFD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D0EC6104-0CFF-3501-45F0-1A59FE8A9177}"/>
              </a:ext>
            </a:extLst>
          </p:cNvPr>
          <p:cNvSpPr/>
          <p:nvPr/>
        </p:nvSpPr>
        <p:spPr>
          <a:xfrm>
            <a:off x="2204207" y="2607658"/>
            <a:ext cx="7783586" cy="1569659"/>
          </a:xfrm>
          <a:prstGeom prst="roundRect">
            <a:avLst>
              <a:gd name="adj" fmla="val 15995"/>
            </a:avLst>
          </a:prstGeom>
          <a:noFill/>
          <a:ln w="12700">
            <a:solidFill>
              <a:srgbClr val="FFFFFF">
                <a:alpha val="98824"/>
              </a:srgbClr>
            </a:solidFill>
          </a:ln>
          <a:effectLst>
            <a:innerShdw blurRad="461505" dist="1101089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E59A7DF-66BD-141B-9259-FB6A2A5ACDB1}"/>
              </a:ext>
            </a:extLst>
          </p:cNvPr>
          <p:cNvSpPr txBox="1"/>
          <p:nvPr/>
        </p:nvSpPr>
        <p:spPr>
          <a:xfrm>
            <a:off x="1962586" y="2668884"/>
            <a:ext cx="82668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Poppins" panose="00000500000000000000" pitchFamily="2" charset="0"/>
                <a:cs typeface="Poppins" panose="00000500000000000000" pitchFamily="2" charset="0"/>
              </a:rPr>
              <a:t>What if…</a:t>
            </a:r>
            <a:endParaRPr lang="en-US" sz="11500" b="1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Picture 1" descr="A computer with a drawing tool&#10;&#10;Description automatically generated">
            <a:extLst>
              <a:ext uri="{FF2B5EF4-FFF2-40B4-BE49-F238E27FC236}">
                <a16:creationId xmlns:a16="http://schemas.microsoft.com/office/drawing/2014/main" id="{A974C152-9FBF-FF40-F750-B4882C2E9E2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8325" y="-5680721"/>
            <a:ext cx="5619494" cy="5619494"/>
          </a:xfrm>
          <a:prstGeom prst="rect">
            <a:avLst/>
          </a:prstGeom>
          <a:effectLst>
            <a:outerShdw blurRad="384347" dist="38100" dir="5220000" sx="99000" sy="99000" algn="t" rotWithShape="0">
              <a:schemeClr val="tx1">
                <a:lumMod val="75000"/>
                <a:lumOff val="25000"/>
                <a:alpha val="42000"/>
              </a:schemeClr>
            </a:outerShdw>
          </a:effectLst>
        </p:spPr>
      </p:pic>
      <p:sp>
        <p:nvSpPr>
          <p:cNvPr id="3" name="Google Shape;125;p2">
            <a:extLst>
              <a:ext uri="{FF2B5EF4-FFF2-40B4-BE49-F238E27FC236}">
                <a16:creationId xmlns:a16="http://schemas.microsoft.com/office/drawing/2014/main" id="{3C3663EC-3FA5-72E8-5235-F325672C393F}"/>
              </a:ext>
            </a:extLst>
          </p:cNvPr>
          <p:cNvSpPr txBox="1"/>
          <p:nvPr/>
        </p:nvSpPr>
        <p:spPr>
          <a:xfrm>
            <a:off x="5025309" y="-7273275"/>
            <a:ext cx="6775251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algn="r"/>
            <a:r>
              <a:rPr lang="en-US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PROBLEM</a:t>
            </a:r>
            <a:endParaRPr lang="en-ID" sz="32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C8BAEC1-4B23-D513-413A-46131AEDE152}"/>
              </a:ext>
            </a:extLst>
          </p:cNvPr>
          <p:cNvGrpSpPr/>
          <p:nvPr/>
        </p:nvGrpSpPr>
        <p:grpSpPr>
          <a:xfrm>
            <a:off x="6313675" y="-6342515"/>
            <a:ext cx="6153664" cy="982705"/>
            <a:chOff x="4316281" y="3609974"/>
            <a:chExt cx="3429000" cy="2362201"/>
          </a:xfrm>
        </p:grpSpPr>
        <p:sp>
          <p:nvSpPr>
            <p:cNvPr id="8" name="Rectangle: Rounded Corners 74">
              <a:extLst>
                <a:ext uri="{FF2B5EF4-FFF2-40B4-BE49-F238E27FC236}">
                  <a16:creationId xmlns:a16="http://schemas.microsoft.com/office/drawing/2014/main" id="{025B1C4A-EBA2-3DD3-2910-3B9195C4BCCB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9" name="Rectangle: Rounded Corners 75">
              <a:extLst>
                <a:ext uri="{FF2B5EF4-FFF2-40B4-BE49-F238E27FC236}">
                  <a16:creationId xmlns:a16="http://schemas.microsoft.com/office/drawing/2014/main" id="{23E41FA8-7A75-4386-7FCA-0280F41CE0A2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4FEE962F-2380-153A-23D6-89D99C405806}"/>
              </a:ext>
            </a:extLst>
          </p:cNvPr>
          <p:cNvSpPr txBox="1"/>
          <p:nvPr/>
        </p:nvSpPr>
        <p:spPr>
          <a:xfrm>
            <a:off x="2283799" y="-6081996"/>
            <a:ext cx="95023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 process can be time-consuming</a:t>
            </a:r>
          </a:p>
        </p:txBody>
      </p:sp>
      <p:grpSp>
        <p:nvGrpSpPr>
          <p:cNvPr id="11" name="Group 10">
            <a:extLst>
              <a:ext uri="{FF2B5EF4-FFF2-40B4-BE49-F238E27FC236}">
                <a16:creationId xmlns:a16="http://schemas.microsoft.com/office/drawing/2014/main" id="{DDA7A774-544D-0946-1B88-95A9C7D0E156}"/>
              </a:ext>
            </a:extLst>
          </p:cNvPr>
          <p:cNvGrpSpPr/>
          <p:nvPr/>
        </p:nvGrpSpPr>
        <p:grpSpPr>
          <a:xfrm>
            <a:off x="6313675" y="-5043514"/>
            <a:ext cx="6153664" cy="982705"/>
            <a:chOff x="4316281" y="3609974"/>
            <a:chExt cx="3429000" cy="2362201"/>
          </a:xfrm>
        </p:grpSpPr>
        <p:sp>
          <p:nvSpPr>
            <p:cNvPr id="12" name="Rectangle: Rounded Corners 74">
              <a:extLst>
                <a:ext uri="{FF2B5EF4-FFF2-40B4-BE49-F238E27FC236}">
                  <a16:creationId xmlns:a16="http://schemas.microsoft.com/office/drawing/2014/main" id="{0C25EDC4-2FF3-DE84-37B5-4F8A0B41677E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gradFill rotWithShape="0">
              <a:gsLst>
                <a:gs pos="23000">
                  <a:srgbClr val="D6D9ED"/>
                </a:gs>
                <a:gs pos="100000">
                  <a:srgbClr val="BBC3E4"/>
                </a:gs>
              </a:gsLst>
              <a:lin ang="2700000" scaled="1"/>
              <a:tileRect l="-8289" t="115158" r="-153380" b="-460531"/>
            </a:gradFill>
            <a:ln>
              <a:noFill/>
            </a:ln>
            <a:effectLst>
              <a:outerShdw blurRad="863600" dist="927100" dir="8700000" sx="90000" sy="90000" algn="tr" rotWithShape="0">
                <a:srgbClr val="282F4E">
                  <a:alpha val="15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  <p:sp>
          <p:nvSpPr>
            <p:cNvPr id="13" name="Rectangle: Rounded Corners 75">
              <a:extLst>
                <a:ext uri="{FF2B5EF4-FFF2-40B4-BE49-F238E27FC236}">
                  <a16:creationId xmlns:a16="http://schemas.microsoft.com/office/drawing/2014/main" id="{7FE6D6D6-E2A4-DB1A-DDDD-5F1DE5BE29AF}"/>
                </a:ext>
              </a:extLst>
            </p:cNvPr>
            <p:cNvSpPr/>
            <p:nvPr/>
          </p:nvSpPr>
          <p:spPr>
            <a:xfrm>
              <a:off x="4316281" y="3609974"/>
              <a:ext cx="3429000" cy="2362201"/>
            </a:xfrm>
            <a:prstGeom prst="roundRect">
              <a:avLst/>
            </a:prstGeom>
            <a:solidFill>
              <a:schemeClr val="bg1">
                <a:alpha val="8000"/>
              </a:schemeClr>
            </a:solidFill>
            <a:ln w="15875">
              <a:gradFill flip="none" rotWithShape="1">
                <a:gsLst>
                  <a:gs pos="0">
                    <a:schemeClr val="bg1">
                      <a:alpha val="60000"/>
                    </a:schemeClr>
                  </a:gs>
                  <a:gs pos="50000">
                    <a:schemeClr val="bg1">
                      <a:alpha val="0"/>
                    </a:schemeClr>
                  </a:gs>
                  <a:gs pos="100000">
                    <a:schemeClr val="bg1">
                      <a:alpha val="60000"/>
                    </a:schemeClr>
                  </a:gs>
                </a:gsLst>
                <a:lin ang="18900000" scaled="1"/>
                <a:tileRect/>
              </a:gra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D">
                <a:solidFill>
                  <a:schemeClr val="lt1"/>
                </a:solidFill>
              </a:endParaRPr>
            </a:p>
          </p:txBody>
        </p:sp>
      </p:grpSp>
      <p:sp>
        <p:nvSpPr>
          <p:cNvPr id="14" name="TextBox 13">
            <a:extLst>
              <a:ext uri="{FF2B5EF4-FFF2-40B4-BE49-F238E27FC236}">
                <a16:creationId xmlns:a16="http://schemas.microsoft.com/office/drawing/2014/main" id="{DC3D6E95-7201-BB2C-A0DC-45F90E0B615F}"/>
              </a:ext>
            </a:extLst>
          </p:cNvPr>
          <p:cNvSpPr txBox="1"/>
          <p:nvPr/>
        </p:nvSpPr>
        <p:spPr>
          <a:xfrm>
            <a:off x="2283799" y="-4782995"/>
            <a:ext cx="9502345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en-US" sz="2400" dirty="0">
                <a:solidFill>
                  <a:srgbClr val="3A3745"/>
                </a:solidFill>
                <a:latin typeface="Poppins" pitchFamily="2" charset="77"/>
                <a:cs typeface="Poppins" pitchFamily="2" charset="77"/>
              </a:rPr>
              <a:t>existing generators are scattered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453BEB0-8677-8C74-3971-BD2EDF79492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888" t="5612" r="3921" b="6946"/>
          <a:stretch/>
        </p:blipFill>
        <p:spPr>
          <a:xfrm>
            <a:off x="949797" y="9465658"/>
            <a:ext cx="10292406" cy="6035966"/>
          </a:xfrm>
          <a:prstGeom prst="roundRect">
            <a:avLst>
              <a:gd name="adj" fmla="val 9321"/>
            </a:avLst>
          </a:prstGeom>
          <a:effectLst>
            <a:outerShdw blurRad="524822" dist="38100" dir="16200000" rotWithShape="0">
              <a:prstClr val="black">
                <a:alpha val="28000"/>
              </a:prstClr>
            </a:outerShdw>
          </a:effectLst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249D7BCE-E61A-5B86-B2D7-AE12002AB2C7}"/>
              </a:ext>
            </a:extLst>
          </p:cNvPr>
          <p:cNvSpPr txBox="1"/>
          <p:nvPr/>
        </p:nvSpPr>
        <p:spPr>
          <a:xfrm>
            <a:off x="1389452" y="8331009"/>
            <a:ext cx="9413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blipFill dpi="0" rotWithShape="1">
                  <a:blip r:embed="rId4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Poppins" panose="00000500000000000000" pitchFamily="2" charset="0"/>
                <a:cs typeface="Poppins" panose="00000500000000000000" pitchFamily="2" charset="0"/>
              </a:rPr>
              <a:t>OUR SOLUTION</a:t>
            </a:r>
            <a:endParaRPr lang="en-US" sz="6000" b="1" dirty="0">
              <a:blipFill dpi="0" rotWithShape="1">
                <a:blip r:embed="rId4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130665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2BF7602D-DB15-6730-00A8-D67598CFDB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5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grpSp>
        <p:nvGrpSpPr>
          <p:cNvPr id="8" name="Group 7">
            <a:extLst>
              <a:ext uri="{FF2B5EF4-FFF2-40B4-BE49-F238E27FC236}">
                <a16:creationId xmlns:a16="http://schemas.microsoft.com/office/drawing/2014/main" id="{70714959-E2A0-76C3-0957-95C96AB98E31}"/>
              </a:ext>
            </a:extLst>
          </p:cNvPr>
          <p:cNvGrpSpPr/>
          <p:nvPr/>
        </p:nvGrpSpPr>
        <p:grpSpPr>
          <a:xfrm>
            <a:off x="988219" y="10568569"/>
            <a:ext cx="2798762" cy="1936827"/>
            <a:chOff x="1442421" y="3337045"/>
            <a:chExt cx="2252974" cy="824050"/>
          </a:xfrm>
        </p:grpSpPr>
        <p:sp>
          <p:nvSpPr>
            <p:cNvPr id="9" name="Rectangle: Rounded Corners 53">
              <a:extLst>
                <a:ext uri="{FF2B5EF4-FFF2-40B4-BE49-F238E27FC236}">
                  <a16:creationId xmlns:a16="http://schemas.microsoft.com/office/drawing/2014/main" id="{7D5D00B5-DADE-4D39-01B3-2D401F6AD054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: Rounded Corners 54">
              <a:extLst>
                <a:ext uri="{FF2B5EF4-FFF2-40B4-BE49-F238E27FC236}">
                  <a16:creationId xmlns:a16="http://schemas.microsoft.com/office/drawing/2014/main" id="{E23C867D-9652-1B78-0749-E2C5DAAC4F91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8AE9FCC5-3BFA-4F8E-64A8-AAC2D5E4F563}"/>
              </a:ext>
            </a:extLst>
          </p:cNvPr>
          <p:cNvGrpSpPr/>
          <p:nvPr/>
        </p:nvGrpSpPr>
        <p:grpSpPr>
          <a:xfrm>
            <a:off x="4696619" y="13468322"/>
            <a:ext cx="2798762" cy="1936827"/>
            <a:chOff x="1442421" y="3337045"/>
            <a:chExt cx="2252974" cy="824050"/>
          </a:xfrm>
        </p:grpSpPr>
        <p:sp>
          <p:nvSpPr>
            <p:cNvPr id="12" name="Rectangle: Rounded Corners 53">
              <a:extLst>
                <a:ext uri="{FF2B5EF4-FFF2-40B4-BE49-F238E27FC236}">
                  <a16:creationId xmlns:a16="http://schemas.microsoft.com/office/drawing/2014/main" id="{68A1FDD3-6473-8545-1304-643A5FAF032C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3" name="Rectangle: Rounded Corners 54">
              <a:extLst>
                <a:ext uri="{FF2B5EF4-FFF2-40B4-BE49-F238E27FC236}">
                  <a16:creationId xmlns:a16="http://schemas.microsoft.com/office/drawing/2014/main" id="{DAB8F471-F8A1-F7B9-2DF9-F5C73F3BD365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>
                <a:alpha val="98824"/>
              </a:srgbClr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8A6344FA-1920-DB33-286B-6052183B1890}"/>
              </a:ext>
            </a:extLst>
          </p:cNvPr>
          <p:cNvGrpSpPr/>
          <p:nvPr/>
        </p:nvGrpSpPr>
        <p:grpSpPr>
          <a:xfrm>
            <a:off x="8405019" y="15678416"/>
            <a:ext cx="2798762" cy="1936827"/>
            <a:chOff x="1442421" y="3337045"/>
            <a:chExt cx="2252974" cy="824050"/>
          </a:xfrm>
        </p:grpSpPr>
        <p:sp>
          <p:nvSpPr>
            <p:cNvPr id="15" name="Rectangle: Rounded Corners 53">
              <a:extLst>
                <a:ext uri="{FF2B5EF4-FFF2-40B4-BE49-F238E27FC236}">
                  <a16:creationId xmlns:a16="http://schemas.microsoft.com/office/drawing/2014/main" id="{401F676C-1B30-2A20-B152-2CB11B8EE8D3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6" name="Rectangle: Rounded Corners 54">
              <a:extLst>
                <a:ext uri="{FF2B5EF4-FFF2-40B4-BE49-F238E27FC236}">
                  <a16:creationId xmlns:a16="http://schemas.microsoft.com/office/drawing/2014/main" id="{C390EFF4-0C79-07E2-FD15-03F2401CB30C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84BD66F6-6E32-7C9C-7CC4-9E323F51517F}"/>
              </a:ext>
            </a:extLst>
          </p:cNvPr>
          <p:cNvSpPr txBox="1"/>
          <p:nvPr/>
        </p:nvSpPr>
        <p:spPr>
          <a:xfrm>
            <a:off x="1057065" y="11786948"/>
            <a:ext cx="2662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glassmorphism</a:t>
            </a:r>
            <a:endParaRPr lang="en-US" sz="2400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0270BE0-A056-0316-129B-246AF86268D9}"/>
              </a:ext>
            </a:extLst>
          </p:cNvPr>
          <p:cNvSpPr txBox="1"/>
          <p:nvPr/>
        </p:nvSpPr>
        <p:spPr>
          <a:xfrm>
            <a:off x="4764683" y="14686702"/>
            <a:ext cx="2662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box shadow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76934DC-C3AC-7C4F-3497-6C38329A1699}"/>
              </a:ext>
            </a:extLst>
          </p:cNvPr>
          <p:cNvSpPr txBox="1"/>
          <p:nvPr/>
        </p:nvSpPr>
        <p:spPr>
          <a:xfrm>
            <a:off x="8472302" y="16896797"/>
            <a:ext cx="2662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gradiefy</a:t>
            </a:r>
            <a:endParaRPr lang="en-US" sz="2000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20" name="Google Shape;125;p2">
            <a:extLst>
              <a:ext uri="{FF2B5EF4-FFF2-40B4-BE49-F238E27FC236}">
                <a16:creationId xmlns:a16="http://schemas.microsoft.com/office/drawing/2014/main" id="{7440A631-A511-5C87-3E58-35EC722C06DE}"/>
              </a:ext>
            </a:extLst>
          </p:cNvPr>
          <p:cNvSpPr txBox="1"/>
          <p:nvPr/>
        </p:nvSpPr>
        <p:spPr>
          <a:xfrm>
            <a:off x="1881452" y="7530984"/>
            <a:ext cx="8429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sz="5400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CURRENT FEATURES</a:t>
            </a:r>
            <a:endParaRPr lang="en-ID" sz="44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21" name="Picture 20" descr="A colorful circle with a dropper&#10;&#10;Description automatically generated">
            <a:hlinkClick r:id="rId4" action="ppaction://hlinksldjump"/>
            <a:extLst>
              <a:ext uri="{FF2B5EF4-FFF2-40B4-BE49-F238E27FC236}">
                <a16:creationId xmlns:a16="http://schemas.microsoft.com/office/drawing/2014/main" id="{80106774-9643-6993-4FAB-85FD8B6B85B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582819" y="14005768"/>
            <a:ext cx="2798762" cy="2798762"/>
          </a:xfrm>
          <a:prstGeom prst="rect">
            <a:avLst/>
          </a:prstGeom>
        </p:spPr>
      </p:pic>
      <p:pic>
        <p:nvPicPr>
          <p:cNvPr id="22" name="Picture 21" descr="A stack of blue and purple squares&#10;&#10;Description automatically generated">
            <a:hlinkClick r:id="rId6" action="ppaction://hlinksldjump"/>
            <a:extLst>
              <a:ext uri="{FF2B5EF4-FFF2-40B4-BE49-F238E27FC236}">
                <a16:creationId xmlns:a16="http://schemas.microsoft.com/office/drawing/2014/main" id="{11397B7E-902A-A87F-9A05-36DC34D1B6A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697372" y="11786948"/>
            <a:ext cx="2816211" cy="2816211"/>
          </a:xfrm>
          <a:prstGeom prst="rect">
            <a:avLst/>
          </a:prstGeom>
        </p:spPr>
      </p:pic>
      <p:pic>
        <p:nvPicPr>
          <p:cNvPr id="23" name="Picture 22">
            <a:hlinkClick r:id="rId8" action="ppaction://hlinksldjump"/>
            <a:extLst>
              <a:ext uri="{FF2B5EF4-FFF2-40B4-BE49-F238E27FC236}">
                <a16:creationId xmlns:a16="http://schemas.microsoft.com/office/drawing/2014/main" id="{C1DAFBA6-9B17-EE6F-DEFC-0C32723B8C2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1121097" y="9042800"/>
            <a:ext cx="2533006" cy="2533006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E754E246-3D32-A448-9D09-C3F1976482C8}"/>
              </a:ext>
            </a:extLst>
          </p:cNvPr>
          <p:cNvSpPr txBox="1"/>
          <p:nvPr/>
        </p:nvSpPr>
        <p:spPr>
          <a:xfrm>
            <a:off x="1389452" y="381091"/>
            <a:ext cx="9413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blipFill dpi="0" rotWithShape="1"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Poppins" panose="00000500000000000000" pitchFamily="2" charset="0"/>
                <a:cs typeface="Poppins" panose="00000500000000000000" pitchFamily="2" charset="0"/>
              </a:rPr>
              <a:t>OUR SOLUTION</a:t>
            </a:r>
            <a:endParaRPr lang="en-US" sz="6000" b="1" dirty="0">
              <a:blipFill dpi="0"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67FC68A6-B879-ED9E-B62E-EE2A1951A03D}"/>
              </a:ext>
            </a:extLst>
          </p:cNvPr>
          <p:cNvSpPr/>
          <p:nvPr/>
        </p:nvSpPr>
        <p:spPr>
          <a:xfrm>
            <a:off x="2204207" y="-2833469"/>
            <a:ext cx="7783586" cy="1569659"/>
          </a:xfrm>
          <a:prstGeom prst="roundRect">
            <a:avLst>
              <a:gd name="adj" fmla="val 15995"/>
            </a:avLst>
          </a:prstGeom>
          <a:noFill/>
          <a:ln w="12700">
            <a:solidFill>
              <a:srgbClr val="FFFFFF">
                <a:alpha val="98824"/>
              </a:srgbClr>
            </a:solidFill>
          </a:ln>
          <a:effectLst>
            <a:innerShdw blurRad="461505" dist="1101089">
              <a:prstClr val="black"/>
            </a:inn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48546F5-2B85-6145-2ED2-ABA2DB731E22}"/>
              </a:ext>
            </a:extLst>
          </p:cNvPr>
          <p:cNvSpPr txBox="1"/>
          <p:nvPr/>
        </p:nvSpPr>
        <p:spPr>
          <a:xfrm>
            <a:off x="1962586" y="-2772243"/>
            <a:ext cx="826682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600" b="1" dirty="0">
                <a:blipFill dpi="0" rotWithShape="1">
                  <a:blip r:embed="rId10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Poppins" panose="00000500000000000000" pitchFamily="2" charset="0"/>
                <a:cs typeface="Poppins" panose="00000500000000000000" pitchFamily="2" charset="0"/>
              </a:rPr>
              <a:t>What if…</a:t>
            </a:r>
            <a:endParaRPr lang="en-US" sz="11500" b="1" dirty="0">
              <a:blipFill dpi="0" rotWithShape="1">
                <a:blip r:embed="rId10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2FCEEA0-019F-854E-B0BD-C18E1DF7D394}"/>
              </a:ext>
            </a:extLst>
          </p:cNvPr>
          <p:cNvPicPr>
            <a:picLocks noChangeAspect="1"/>
          </p:cNvPicPr>
          <p:nvPr/>
        </p:nvPicPr>
        <p:blipFill>
          <a:blip r:embed="rId11"/>
          <a:srcRect t="3371" b="3371"/>
          <a:stretch/>
        </p:blipFill>
        <p:spPr>
          <a:xfrm>
            <a:off x="1044924" y="1503210"/>
            <a:ext cx="10121106" cy="5935507"/>
          </a:xfrm>
          <a:prstGeom prst="roundRect">
            <a:avLst>
              <a:gd name="adj" fmla="val 9321"/>
            </a:avLst>
          </a:prstGeom>
          <a:effectLst>
            <a:outerShdw blurRad="524822" dist="38100" dir="16200000" rotWithShape="0">
              <a:prstClr val="black">
                <a:alpha val="28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5011727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>
            <a:extLst>
              <a:ext uri="{FF2B5EF4-FFF2-40B4-BE49-F238E27FC236}">
                <a16:creationId xmlns:a16="http://schemas.microsoft.com/office/drawing/2014/main" id="{3C5333EB-8D21-320A-8DD1-61E0D42DE7B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7D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ACE496F-DDAB-5C60-0992-A17418E0A369}"/>
              </a:ext>
            </a:extLst>
          </p:cNvPr>
          <p:cNvGrpSpPr/>
          <p:nvPr/>
        </p:nvGrpSpPr>
        <p:grpSpPr>
          <a:xfrm>
            <a:off x="988219" y="3626071"/>
            <a:ext cx="2798762" cy="1936827"/>
            <a:chOff x="1442421" y="3337045"/>
            <a:chExt cx="2252974" cy="824050"/>
          </a:xfrm>
        </p:grpSpPr>
        <p:sp>
          <p:nvSpPr>
            <p:cNvPr id="11" name="Rectangle: Rounded Corners 53">
              <a:extLst>
                <a:ext uri="{FF2B5EF4-FFF2-40B4-BE49-F238E27FC236}">
                  <a16:creationId xmlns:a16="http://schemas.microsoft.com/office/drawing/2014/main" id="{686B55A9-80C6-F0D4-37CC-EE1915C66DD5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Rounded Corners 54">
              <a:extLst>
                <a:ext uri="{FF2B5EF4-FFF2-40B4-BE49-F238E27FC236}">
                  <a16:creationId xmlns:a16="http://schemas.microsoft.com/office/drawing/2014/main" id="{DC49D56D-4350-9CC7-A9AA-840A08CDC4AB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916C94-FC61-4BD0-D901-826D30ED6A4F}"/>
              </a:ext>
            </a:extLst>
          </p:cNvPr>
          <p:cNvGrpSpPr/>
          <p:nvPr/>
        </p:nvGrpSpPr>
        <p:grpSpPr>
          <a:xfrm>
            <a:off x="4696619" y="3626070"/>
            <a:ext cx="2798762" cy="1936827"/>
            <a:chOff x="1442421" y="3337045"/>
            <a:chExt cx="2252974" cy="824050"/>
          </a:xfrm>
        </p:grpSpPr>
        <p:sp>
          <p:nvSpPr>
            <p:cNvPr id="16" name="Rectangle: Rounded Corners 53">
              <a:extLst>
                <a:ext uri="{FF2B5EF4-FFF2-40B4-BE49-F238E27FC236}">
                  <a16:creationId xmlns:a16="http://schemas.microsoft.com/office/drawing/2014/main" id="{C267864C-E8FE-07FF-B90D-115B28D652E2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54">
              <a:extLst>
                <a:ext uri="{FF2B5EF4-FFF2-40B4-BE49-F238E27FC236}">
                  <a16:creationId xmlns:a16="http://schemas.microsoft.com/office/drawing/2014/main" id="{EA495C13-FB98-8801-6E5E-BF45DA51C42A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>
                <a:alpha val="98824"/>
              </a:srgbClr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156D2A-8267-1AB1-D4DB-9295C562866F}"/>
              </a:ext>
            </a:extLst>
          </p:cNvPr>
          <p:cNvGrpSpPr/>
          <p:nvPr/>
        </p:nvGrpSpPr>
        <p:grpSpPr>
          <a:xfrm>
            <a:off x="8405019" y="3626069"/>
            <a:ext cx="2798762" cy="1936827"/>
            <a:chOff x="1442421" y="3337045"/>
            <a:chExt cx="2252974" cy="824050"/>
          </a:xfrm>
        </p:grpSpPr>
        <p:sp>
          <p:nvSpPr>
            <p:cNvPr id="19" name="Rectangle: Rounded Corners 53">
              <a:extLst>
                <a:ext uri="{FF2B5EF4-FFF2-40B4-BE49-F238E27FC236}">
                  <a16:creationId xmlns:a16="http://schemas.microsoft.com/office/drawing/2014/main" id="{EF8E1E2F-0A0D-6B51-A684-19949B5301B8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: Rounded Corners 54">
              <a:extLst>
                <a:ext uri="{FF2B5EF4-FFF2-40B4-BE49-F238E27FC236}">
                  <a16:creationId xmlns:a16="http://schemas.microsoft.com/office/drawing/2014/main" id="{ACD3FE47-821B-87C9-86AE-53AD23D92E99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4F204AA3-E1A6-512A-2300-5EF4A0DA6046}"/>
              </a:ext>
            </a:extLst>
          </p:cNvPr>
          <p:cNvSpPr txBox="1"/>
          <p:nvPr/>
        </p:nvSpPr>
        <p:spPr>
          <a:xfrm>
            <a:off x="1057065" y="4844450"/>
            <a:ext cx="2662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glassmorphism</a:t>
            </a:r>
            <a:endParaRPr lang="en-US" sz="2400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62F0F8-386C-C457-9733-112CAD5293D3}"/>
              </a:ext>
            </a:extLst>
          </p:cNvPr>
          <p:cNvSpPr txBox="1"/>
          <p:nvPr/>
        </p:nvSpPr>
        <p:spPr>
          <a:xfrm>
            <a:off x="4764683" y="4844450"/>
            <a:ext cx="2662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box shadow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BE32CB-C36C-6EDB-92ED-407DDC3CA525}"/>
              </a:ext>
            </a:extLst>
          </p:cNvPr>
          <p:cNvSpPr txBox="1"/>
          <p:nvPr/>
        </p:nvSpPr>
        <p:spPr>
          <a:xfrm>
            <a:off x="8472302" y="4844450"/>
            <a:ext cx="2662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gradiefy</a:t>
            </a:r>
            <a:endParaRPr lang="en-US" sz="2000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9BB5E7B-2374-417E-8F96-F6FFD2AC7E59}"/>
              </a:ext>
            </a:extLst>
          </p:cNvPr>
          <p:cNvSpPr txBox="1"/>
          <p:nvPr/>
        </p:nvSpPr>
        <p:spPr>
          <a:xfrm>
            <a:off x="14616113" y="10515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Google Shape;125;p2">
            <a:extLst>
              <a:ext uri="{FF2B5EF4-FFF2-40B4-BE49-F238E27FC236}">
                <a16:creationId xmlns:a16="http://schemas.microsoft.com/office/drawing/2014/main" id="{F6D8CA14-4D14-3A7B-226E-5766ACE450E0}"/>
              </a:ext>
            </a:extLst>
          </p:cNvPr>
          <p:cNvSpPr txBox="1"/>
          <p:nvPr/>
        </p:nvSpPr>
        <p:spPr>
          <a:xfrm>
            <a:off x="1881452" y="588486"/>
            <a:ext cx="8429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sz="5400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CURRENT FEATURES</a:t>
            </a:r>
            <a:endParaRPr lang="en-ID" sz="44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7" name="Picture 6" descr="A colorful circle with a dropper&#10;&#10;Description automatically generated">
            <a:hlinkClick r:id="rId3" action="ppaction://hlinksldjump"/>
            <a:extLst>
              <a:ext uri="{FF2B5EF4-FFF2-40B4-BE49-F238E27FC236}">
                <a16:creationId xmlns:a16="http://schemas.microsoft.com/office/drawing/2014/main" id="{B5CD82E7-CBC8-10FE-770D-FB7B8E8DD4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82819" y="1953421"/>
            <a:ext cx="2798762" cy="2798762"/>
          </a:xfrm>
          <a:prstGeom prst="rect">
            <a:avLst/>
          </a:prstGeom>
        </p:spPr>
      </p:pic>
      <p:pic>
        <p:nvPicPr>
          <p:cNvPr id="9" name="Picture 8" descr="A stack of blue and purple squares&#10;&#10;Description automatically generated">
            <a:hlinkClick r:id="rId5" action="ppaction://hlinksldjump"/>
            <a:extLst>
              <a:ext uri="{FF2B5EF4-FFF2-40B4-BE49-F238E27FC236}">
                <a16:creationId xmlns:a16="http://schemas.microsoft.com/office/drawing/2014/main" id="{8AC6048A-02E7-F32F-49E9-36BBA7113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7372" y="1944696"/>
            <a:ext cx="2816211" cy="2816211"/>
          </a:xfrm>
          <a:prstGeom prst="rect">
            <a:avLst/>
          </a:prstGeom>
        </p:spPr>
      </p:pic>
      <p:pic>
        <p:nvPicPr>
          <p:cNvPr id="22" name="Picture 21">
            <a:hlinkClick r:id="rId7" action="ppaction://hlinksldjump"/>
            <a:extLst>
              <a:ext uri="{FF2B5EF4-FFF2-40B4-BE49-F238E27FC236}">
                <a16:creationId xmlns:a16="http://schemas.microsoft.com/office/drawing/2014/main" id="{98A3167B-4EDC-6EF6-5D8C-150B213EC1B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121097" y="2100302"/>
            <a:ext cx="2533006" cy="2533006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8744845F-ED05-AA9E-DC99-6DC06B9B0B53}"/>
              </a:ext>
            </a:extLst>
          </p:cNvPr>
          <p:cNvSpPr txBox="1"/>
          <p:nvPr/>
        </p:nvSpPr>
        <p:spPr>
          <a:xfrm>
            <a:off x="1389452" y="-1559393"/>
            <a:ext cx="941309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5400" b="1" dirty="0">
                <a:blipFill dpi="0" rotWithShape="1">
                  <a:blip r:embed="rId9">
                    <a:extLst>
                      <a:ext uri="{28A0092B-C50C-407E-A947-70E740481C1C}">
                        <a14:useLocalDpi xmlns:a14="http://schemas.microsoft.com/office/drawing/2010/main" val="0"/>
                      </a:ext>
                    </a:extLst>
                  </a:blip>
                  <a:srcRect/>
                  <a:stretch>
                    <a:fillRect/>
                  </a:stretch>
                </a:blipFill>
                <a:latin typeface="Poppins" panose="00000500000000000000" pitchFamily="2" charset="0"/>
                <a:cs typeface="Poppins" panose="00000500000000000000" pitchFamily="2" charset="0"/>
              </a:rPr>
              <a:t>OUR SOLUTION</a:t>
            </a:r>
            <a:endParaRPr lang="en-US" sz="6000" b="1" dirty="0">
              <a:blipFill dpi="0" rotWithShape="1">
                <a:blip r:embed="rId9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/>
                <a:stretch>
                  <a:fillRect/>
                </a:stretch>
              </a:blipFill>
              <a:latin typeface="Poppins" panose="00000500000000000000" pitchFamily="2" charset="0"/>
              <a:cs typeface="Poppins" panose="00000500000000000000" pitchFamily="2" charset="0"/>
            </a:endParaRPr>
          </a:p>
        </p:txBody>
      </p:sp>
      <p:pic>
        <p:nvPicPr>
          <p:cNvPr id="24" name="Picture 23">
            <a:extLst>
              <a:ext uri="{FF2B5EF4-FFF2-40B4-BE49-F238E27FC236}">
                <a16:creationId xmlns:a16="http://schemas.microsoft.com/office/drawing/2014/main" id="{E3CC4850-DC87-2198-4A79-0A4351E4C6F9}"/>
              </a:ext>
            </a:extLst>
          </p:cNvPr>
          <p:cNvPicPr>
            <a:picLocks noChangeAspect="1"/>
          </p:cNvPicPr>
          <p:nvPr/>
        </p:nvPicPr>
        <p:blipFill rotWithShape="1">
          <a:blip r:embed="rId10"/>
          <a:srcRect l="2888" t="5612" r="3921" b="6946"/>
          <a:stretch/>
        </p:blipFill>
        <p:spPr>
          <a:xfrm>
            <a:off x="949797" y="7682283"/>
            <a:ext cx="10292406" cy="6035966"/>
          </a:xfrm>
          <a:prstGeom prst="roundRect">
            <a:avLst>
              <a:gd name="adj" fmla="val 9321"/>
            </a:avLst>
          </a:prstGeom>
          <a:effectLst>
            <a:outerShdw blurRad="524822" dist="38100" dir="16200000" rotWithShape="0">
              <a:prstClr val="black">
                <a:alpha val="28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797269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Hover r:id="rId3" action="ppaction://hlinksldjump"/>
            <a:extLst>
              <a:ext uri="{FF2B5EF4-FFF2-40B4-BE49-F238E27FC236}">
                <a16:creationId xmlns:a16="http://schemas.microsoft.com/office/drawing/2014/main" id="{6AACF81A-0EF8-498D-14CB-70F5E116EF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7D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ACE496F-DDAB-5C60-0992-A17418E0A369}"/>
              </a:ext>
            </a:extLst>
          </p:cNvPr>
          <p:cNvGrpSpPr/>
          <p:nvPr/>
        </p:nvGrpSpPr>
        <p:grpSpPr>
          <a:xfrm>
            <a:off x="699960" y="2986372"/>
            <a:ext cx="3725450" cy="2578123"/>
            <a:chOff x="1442421" y="3337045"/>
            <a:chExt cx="2252974" cy="824050"/>
          </a:xfrm>
        </p:grpSpPr>
        <p:sp>
          <p:nvSpPr>
            <p:cNvPr id="11" name="Rectangle: Rounded Corners 53">
              <a:extLst>
                <a:ext uri="{FF2B5EF4-FFF2-40B4-BE49-F238E27FC236}">
                  <a16:creationId xmlns:a16="http://schemas.microsoft.com/office/drawing/2014/main" id="{686B55A9-80C6-F0D4-37CC-EE1915C66DD5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Rounded Corners 54">
              <a:extLst>
                <a:ext uri="{FF2B5EF4-FFF2-40B4-BE49-F238E27FC236}">
                  <a16:creationId xmlns:a16="http://schemas.microsoft.com/office/drawing/2014/main" id="{DC49D56D-4350-9CC7-A9AA-840A08CDC4AB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916C94-FC61-4BD0-D901-826D30ED6A4F}"/>
              </a:ext>
            </a:extLst>
          </p:cNvPr>
          <p:cNvGrpSpPr/>
          <p:nvPr/>
        </p:nvGrpSpPr>
        <p:grpSpPr>
          <a:xfrm>
            <a:off x="7499854" y="5924999"/>
            <a:ext cx="1905950" cy="1318974"/>
            <a:chOff x="1442421" y="3337045"/>
            <a:chExt cx="2252974" cy="824050"/>
          </a:xfrm>
        </p:grpSpPr>
        <p:sp>
          <p:nvSpPr>
            <p:cNvPr id="16" name="Rectangle: Rounded Corners 53">
              <a:extLst>
                <a:ext uri="{FF2B5EF4-FFF2-40B4-BE49-F238E27FC236}">
                  <a16:creationId xmlns:a16="http://schemas.microsoft.com/office/drawing/2014/main" id="{C267864C-E8FE-07FF-B90D-115B28D652E2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54">
              <a:extLst>
                <a:ext uri="{FF2B5EF4-FFF2-40B4-BE49-F238E27FC236}">
                  <a16:creationId xmlns:a16="http://schemas.microsoft.com/office/drawing/2014/main" id="{EA495C13-FB98-8801-6E5E-BF45DA51C42A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>
                <a:alpha val="98824"/>
              </a:srgbClr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156D2A-8267-1AB1-D4DB-9295C562866F}"/>
              </a:ext>
            </a:extLst>
          </p:cNvPr>
          <p:cNvGrpSpPr/>
          <p:nvPr/>
        </p:nvGrpSpPr>
        <p:grpSpPr>
          <a:xfrm>
            <a:off x="9718127" y="5924998"/>
            <a:ext cx="1905950" cy="1318974"/>
            <a:chOff x="1442421" y="3337045"/>
            <a:chExt cx="2252974" cy="824050"/>
          </a:xfrm>
        </p:grpSpPr>
        <p:sp>
          <p:nvSpPr>
            <p:cNvPr id="19" name="Rectangle: Rounded Corners 53">
              <a:extLst>
                <a:ext uri="{FF2B5EF4-FFF2-40B4-BE49-F238E27FC236}">
                  <a16:creationId xmlns:a16="http://schemas.microsoft.com/office/drawing/2014/main" id="{EF8E1E2F-0A0D-6B51-A684-19949B5301B8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: Rounded Corners 54">
              <a:extLst>
                <a:ext uri="{FF2B5EF4-FFF2-40B4-BE49-F238E27FC236}">
                  <a16:creationId xmlns:a16="http://schemas.microsoft.com/office/drawing/2014/main" id="{ACD3FE47-821B-87C9-86AE-53AD23D92E99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3" name="Picture 32" descr="A purple and white logo&#10;&#10;Description automatically generated">
            <a:extLst>
              <a:ext uri="{FF2B5EF4-FFF2-40B4-BE49-F238E27FC236}">
                <a16:creationId xmlns:a16="http://schemas.microsoft.com/office/drawing/2014/main" id="{81F14447-6745-1215-3333-D43A325463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-2447583"/>
            <a:ext cx="7772400" cy="21082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F204AA3-E1A6-512A-2300-5EF4A0DA6046}"/>
              </a:ext>
            </a:extLst>
          </p:cNvPr>
          <p:cNvSpPr txBox="1"/>
          <p:nvPr/>
        </p:nvSpPr>
        <p:spPr>
          <a:xfrm>
            <a:off x="768806" y="4846047"/>
            <a:ext cx="33063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glassmorphism</a:t>
            </a:r>
            <a:endParaRPr lang="en-US" sz="3200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62F0F8-386C-C457-9733-112CAD5293D3}"/>
              </a:ext>
            </a:extLst>
          </p:cNvPr>
          <p:cNvSpPr txBox="1"/>
          <p:nvPr/>
        </p:nvSpPr>
        <p:spPr>
          <a:xfrm>
            <a:off x="7121511" y="6495823"/>
            <a:ext cx="2662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box shadow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BE32CB-C36C-6EDB-92ED-407DDC3CA525}"/>
              </a:ext>
            </a:extLst>
          </p:cNvPr>
          <p:cNvSpPr txBox="1"/>
          <p:nvPr/>
        </p:nvSpPr>
        <p:spPr>
          <a:xfrm>
            <a:off x="9339784" y="6495823"/>
            <a:ext cx="2662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gradiefy</a:t>
            </a:r>
            <a:endParaRPr lang="en-US" sz="1600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9BB5E7B-2374-417E-8F96-F6FFD2AC7E59}"/>
              </a:ext>
            </a:extLst>
          </p:cNvPr>
          <p:cNvSpPr txBox="1"/>
          <p:nvPr/>
        </p:nvSpPr>
        <p:spPr>
          <a:xfrm>
            <a:off x="14616113" y="10515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Google Shape;125;p2">
            <a:extLst>
              <a:ext uri="{FF2B5EF4-FFF2-40B4-BE49-F238E27FC236}">
                <a16:creationId xmlns:a16="http://schemas.microsoft.com/office/drawing/2014/main" id="{F6D8CA14-4D14-3A7B-226E-5766ACE450E0}"/>
              </a:ext>
            </a:extLst>
          </p:cNvPr>
          <p:cNvSpPr txBox="1"/>
          <p:nvPr/>
        </p:nvSpPr>
        <p:spPr>
          <a:xfrm>
            <a:off x="1881452" y="-1120932"/>
            <a:ext cx="8429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sz="5400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CURRENT FEATURES</a:t>
            </a:r>
            <a:endParaRPr lang="en-ID" sz="44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7" name="Picture 6" descr="A colorful circle with a dropper&#10;&#10;Description automatically generated">
            <a:extLst>
              <a:ext uri="{FF2B5EF4-FFF2-40B4-BE49-F238E27FC236}">
                <a16:creationId xmlns:a16="http://schemas.microsoft.com/office/drawing/2014/main" id="{B5CD82E7-CBC8-10FE-770D-FB7B8E8DD4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850163" y="4942607"/>
            <a:ext cx="1641877" cy="1641877"/>
          </a:xfrm>
          <a:prstGeom prst="rect">
            <a:avLst/>
          </a:prstGeom>
        </p:spPr>
      </p:pic>
      <p:pic>
        <p:nvPicPr>
          <p:cNvPr id="9" name="Picture 8" descr="A stack of blue and purple squares&#10;&#10;Description automatically generated">
            <a:extLst>
              <a:ext uri="{FF2B5EF4-FFF2-40B4-BE49-F238E27FC236}">
                <a16:creationId xmlns:a16="http://schemas.microsoft.com/office/drawing/2014/main" id="{8AC6048A-02E7-F32F-49E9-36BBA7113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631890" y="4942608"/>
            <a:ext cx="1641877" cy="1641877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8A3167B-4EDC-6EF6-5D8C-150B213EC1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231" y="623167"/>
            <a:ext cx="3836907" cy="3836907"/>
          </a:xfrm>
          <a:prstGeom prst="rect">
            <a:avLst/>
          </a:prstGeom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185478E2-6963-F72F-1A23-1AACF83F8C7A}"/>
              </a:ext>
            </a:extLst>
          </p:cNvPr>
          <p:cNvGrpSpPr/>
          <p:nvPr/>
        </p:nvGrpSpPr>
        <p:grpSpPr>
          <a:xfrm>
            <a:off x="4778167" y="623167"/>
            <a:ext cx="7987116" cy="2004123"/>
            <a:chOff x="4778167" y="623167"/>
            <a:chExt cx="7987116" cy="200412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29C71AA8-A1AE-43F0-614D-835E49D4AA76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Blur radius="57"/>
                      </a14:imgEffect>
                      <a14:imgEffect>
                        <a14:colorTemperature colorTemp="7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7821126" y="-2316866"/>
              <a:ext cx="2004123" cy="7884190"/>
            </a:xfrm>
            <a:prstGeom prst="roundRect">
              <a:avLst>
                <a:gd name="adj" fmla="val 18423"/>
              </a:avLst>
            </a:prstGeom>
            <a:ln w="19050">
              <a:solidFill>
                <a:schemeClr val="bg1"/>
              </a:solidFill>
            </a:ln>
            <a:effectLst>
              <a:outerShdw blurRad="674792" dist="426668" dir="2700000" algn="tl" rotWithShape="0">
                <a:srgbClr val="243A68">
                  <a:alpha val="12000"/>
                </a:srgbClr>
              </a:outerShdw>
            </a:effectLst>
          </p:spPr>
        </p:pic>
        <p:sp>
          <p:nvSpPr>
            <p:cNvPr id="5" name="TextBox 4">
              <a:extLst>
                <a:ext uri="{FF2B5EF4-FFF2-40B4-BE49-F238E27FC236}">
                  <a16:creationId xmlns:a16="http://schemas.microsoft.com/office/drawing/2014/main" id="{25941073-3D82-351D-D4C2-9855BF482363}"/>
                </a:ext>
              </a:extLst>
            </p:cNvPr>
            <p:cNvSpPr txBox="1"/>
            <p:nvPr/>
          </p:nvSpPr>
          <p:spPr>
            <a:xfrm>
              <a:off x="4778167" y="840398"/>
              <a:ext cx="7116804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r"/>
              <a:r>
                <a:rPr lang="en-PH" sz="2400" dirty="0">
                  <a:solidFill>
                    <a:srgbClr val="51275F"/>
                  </a:solidFill>
                  <a:effectLst/>
                  <a:latin typeface="Helvetica Neue" panose="02000503000000020004" pitchFamily="2" charset="0"/>
                </a:rPr>
                <a:t> a design trend that creates a glass-like effect by using blurred backgrounds, semi-transparent panels, and subtle shadows to give the appearance of depth and a frosted glass look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88388178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Hover r:id="rId3" action="ppaction://hlinksldjump"/>
            <a:extLst>
              <a:ext uri="{FF2B5EF4-FFF2-40B4-BE49-F238E27FC236}">
                <a16:creationId xmlns:a16="http://schemas.microsoft.com/office/drawing/2014/main" id="{6AACF81A-0EF8-498D-14CB-70F5E116EF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7D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ACE496F-DDAB-5C60-0992-A17418E0A369}"/>
              </a:ext>
            </a:extLst>
          </p:cNvPr>
          <p:cNvGrpSpPr/>
          <p:nvPr/>
        </p:nvGrpSpPr>
        <p:grpSpPr>
          <a:xfrm>
            <a:off x="-1677666" y="3626072"/>
            <a:ext cx="2914038" cy="1396690"/>
            <a:chOff x="1442421" y="3337045"/>
            <a:chExt cx="2252974" cy="824050"/>
          </a:xfrm>
        </p:grpSpPr>
        <p:sp>
          <p:nvSpPr>
            <p:cNvPr id="11" name="Rectangle: Rounded Corners 53">
              <a:extLst>
                <a:ext uri="{FF2B5EF4-FFF2-40B4-BE49-F238E27FC236}">
                  <a16:creationId xmlns:a16="http://schemas.microsoft.com/office/drawing/2014/main" id="{686B55A9-80C6-F0D4-37CC-EE1915C66DD5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Rounded Corners 54">
              <a:extLst>
                <a:ext uri="{FF2B5EF4-FFF2-40B4-BE49-F238E27FC236}">
                  <a16:creationId xmlns:a16="http://schemas.microsoft.com/office/drawing/2014/main" id="{DC49D56D-4350-9CC7-A9AA-840A08CDC4AB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916C94-FC61-4BD0-D901-826D30ED6A4F}"/>
              </a:ext>
            </a:extLst>
          </p:cNvPr>
          <p:cNvGrpSpPr/>
          <p:nvPr/>
        </p:nvGrpSpPr>
        <p:grpSpPr>
          <a:xfrm>
            <a:off x="4696619" y="1096581"/>
            <a:ext cx="2798762" cy="1296023"/>
            <a:chOff x="1442421" y="3337045"/>
            <a:chExt cx="2252974" cy="824050"/>
          </a:xfrm>
        </p:grpSpPr>
        <p:sp>
          <p:nvSpPr>
            <p:cNvPr id="16" name="Rectangle: Rounded Corners 53">
              <a:extLst>
                <a:ext uri="{FF2B5EF4-FFF2-40B4-BE49-F238E27FC236}">
                  <a16:creationId xmlns:a16="http://schemas.microsoft.com/office/drawing/2014/main" id="{C267864C-E8FE-07FF-B90D-115B28D652E2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54">
              <a:extLst>
                <a:ext uri="{FF2B5EF4-FFF2-40B4-BE49-F238E27FC236}">
                  <a16:creationId xmlns:a16="http://schemas.microsoft.com/office/drawing/2014/main" id="{EA495C13-FB98-8801-6E5E-BF45DA51C42A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>
                <a:alpha val="98824"/>
              </a:srgbClr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156D2A-8267-1AB1-D4DB-9295C562866F}"/>
              </a:ext>
            </a:extLst>
          </p:cNvPr>
          <p:cNvGrpSpPr/>
          <p:nvPr/>
        </p:nvGrpSpPr>
        <p:grpSpPr>
          <a:xfrm>
            <a:off x="10763083" y="3626069"/>
            <a:ext cx="2798762" cy="1396693"/>
            <a:chOff x="1442421" y="3337045"/>
            <a:chExt cx="2252974" cy="824050"/>
          </a:xfrm>
        </p:grpSpPr>
        <p:sp>
          <p:nvSpPr>
            <p:cNvPr id="19" name="Rectangle: Rounded Corners 53">
              <a:extLst>
                <a:ext uri="{FF2B5EF4-FFF2-40B4-BE49-F238E27FC236}">
                  <a16:creationId xmlns:a16="http://schemas.microsoft.com/office/drawing/2014/main" id="{EF8E1E2F-0A0D-6B51-A684-19949B5301B8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: Rounded Corners 54">
              <a:extLst>
                <a:ext uri="{FF2B5EF4-FFF2-40B4-BE49-F238E27FC236}">
                  <a16:creationId xmlns:a16="http://schemas.microsoft.com/office/drawing/2014/main" id="{ACD3FE47-821B-87C9-86AE-53AD23D92E99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3" name="Picture 32" descr="A purple and white logo&#10;&#10;Description automatically generated">
            <a:extLst>
              <a:ext uri="{FF2B5EF4-FFF2-40B4-BE49-F238E27FC236}">
                <a16:creationId xmlns:a16="http://schemas.microsoft.com/office/drawing/2014/main" id="{81F14447-6745-1215-3333-D43A325463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-2447583"/>
            <a:ext cx="7772400" cy="21082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F204AA3-E1A6-512A-2300-5EF4A0DA6046}"/>
              </a:ext>
            </a:extLst>
          </p:cNvPr>
          <p:cNvSpPr txBox="1"/>
          <p:nvPr/>
        </p:nvSpPr>
        <p:spPr>
          <a:xfrm>
            <a:off x="-3186783" y="4844450"/>
            <a:ext cx="2662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glassmorphism</a:t>
            </a:r>
            <a:endParaRPr lang="en-US" sz="2400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62F0F8-386C-C457-9733-112CAD5293D3}"/>
              </a:ext>
            </a:extLst>
          </p:cNvPr>
          <p:cNvSpPr txBox="1"/>
          <p:nvPr/>
        </p:nvSpPr>
        <p:spPr>
          <a:xfrm>
            <a:off x="4764683" y="1930980"/>
            <a:ext cx="2662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box shadow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BE32CB-C36C-6EDB-92ED-407DDC3CA525}"/>
              </a:ext>
            </a:extLst>
          </p:cNvPr>
          <p:cNvSpPr txBox="1"/>
          <p:nvPr/>
        </p:nvSpPr>
        <p:spPr>
          <a:xfrm>
            <a:off x="12271144" y="4844450"/>
            <a:ext cx="2662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gradiefy</a:t>
            </a:r>
            <a:endParaRPr lang="en-US" sz="2000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9BB5E7B-2374-417E-8F96-F6FFD2AC7E59}"/>
              </a:ext>
            </a:extLst>
          </p:cNvPr>
          <p:cNvSpPr txBox="1"/>
          <p:nvPr/>
        </p:nvSpPr>
        <p:spPr>
          <a:xfrm>
            <a:off x="14616113" y="10515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Google Shape;125;p2">
            <a:extLst>
              <a:ext uri="{FF2B5EF4-FFF2-40B4-BE49-F238E27FC236}">
                <a16:creationId xmlns:a16="http://schemas.microsoft.com/office/drawing/2014/main" id="{F6D8CA14-4D14-3A7B-226E-5766ACE450E0}"/>
              </a:ext>
            </a:extLst>
          </p:cNvPr>
          <p:cNvSpPr txBox="1"/>
          <p:nvPr/>
        </p:nvSpPr>
        <p:spPr>
          <a:xfrm>
            <a:off x="1881452" y="-1120932"/>
            <a:ext cx="8429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sz="5400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CURRENT FEATURES</a:t>
            </a:r>
            <a:endParaRPr lang="en-ID" sz="44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7" name="Picture 6" descr="A colorful circle with a dropper&#10;&#10;Description automatically generated">
            <a:extLst>
              <a:ext uri="{FF2B5EF4-FFF2-40B4-BE49-F238E27FC236}">
                <a16:creationId xmlns:a16="http://schemas.microsoft.com/office/drawing/2014/main" id="{B5CD82E7-CBC8-10FE-770D-FB7B8E8DD4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268906" y="2750696"/>
            <a:ext cx="1942049" cy="1942049"/>
          </a:xfrm>
          <a:prstGeom prst="rect">
            <a:avLst/>
          </a:prstGeom>
        </p:spPr>
      </p:pic>
      <p:pic>
        <p:nvPicPr>
          <p:cNvPr id="9" name="Picture 8" descr="A stack of blue and purple squares&#10;&#10;Description automatically generated">
            <a:extLst>
              <a:ext uri="{FF2B5EF4-FFF2-40B4-BE49-F238E27FC236}">
                <a16:creationId xmlns:a16="http://schemas.microsoft.com/office/drawing/2014/main" id="{8AC6048A-02E7-F32F-49E9-36BBA7113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12968" y="113549"/>
            <a:ext cx="1966063" cy="1966063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8A3167B-4EDC-6EF6-5D8C-150B213EC1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31668" y="2810134"/>
            <a:ext cx="1823174" cy="1823174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60061990-DB4E-84C8-6433-B0EE32BCBB98}"/>
              </a:ext>
            </a:extLst>
          </p:cNvPr>
          <p:cNvGrpSpPr/>
          <p:nvPr/>
        </p:nvGrpSpPr>
        <p:grpSpPr>
          <a:xfrm>
            <a:off x="2553472" y="2840330"/>
            <a:ext cx="7116804" cy="2004123"/>
            <a:chOff x="2553472" y="2840330"/>
            <a:chExt cx="7116804" cy="2004123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0CDB81C-D1FC-D67E-4987-355230AE254C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Blur radius="57"/>
                      </a14:imgEffect>
                      <a14:imgEffect>
                        <a14:colorTemperature colorTemp="7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5109812" y="283990"/>
              <a:ext cx="2004123" cy="7116804"/>
            </a:xfrm>
            <a:prstGeom prst="roundRect">
              <a:avLst>
                <a:gd name="adj" fmla="val 18423"/>
              </a:avLst>
            </a:prstGeom>
            <a:ln w="19050">
              <a:solidFill>
                <a:schemeClr val="bg1"/>
              </a:solidFill>
            </a:ln>
            <a:effectLst>
              <a:outerShdw blurRad="674792" dist="426668" dir="2700000" algn="tl" rotWithShape="0">
                <a:srgbClr val="243A68">
                  <a:alpha val="12000"/>
                </a:srgbClr>
              </a:outerShdw>
            </a:effec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46C00A4E-33B3-7C06-7057-BBFA0E0FBCB8}"/>
                </a:ext>
              </a:extLst>
            </p:cNvPr>
            <p:cNvSpPr txBox="1"/>
            <p:nvPr/>
          </p:nvSpPr>
          <p:spPr>
            <a:xfrm>
              <a:off x="2681899" y="3057562"/>
              <a:ext cx="6828201" cy="1569660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pPr algn="ctr"/>
              <a:r>
                <a:rPr lang="en-PH" sz="2400" dirty="0">
                  <a:solidFill>
                    <a:srgbClr val="51275F"/>
                  </a:solidFill>
                  <a:effectLst/>
                  <a:latin typeface="Helvetica Neue" panose="02000503000000020004" pitchFamily="2" charset="0"/>
                </a:rPr>
                <a:t>a styling property in graphic design that adds a shadow effect to an element, such as a box or text, creating the illusion of depth and making the element appear lifted off the page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63518571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hlinkHover r:id="rId3" action="ppaction://hlinksldjump"/>
            <a:extLst>
              <a:ext uri="{FF2B5EF4-FFF2-40B4-BE49-F238E27FC236}">
                <a16:creationId xmlns:a16="http://schemas.microsoft.com/office/drawing/2014/main" id="{6AACF81A-0EF8-498D-14CB-70F5E116EFC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D7D9ED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6ACE496F-DDAB-5C60-0992-A17418E0A369}"/>
              </a:ext>
            </a:extLst>
          </p:cNvPr>
          <p:cNvGrpSpPr/>
          <p:nvPr/>
        </p:nvGrpSpPr>
        <p:grpSpPr>
          <a:xfrm>
            <a:off x="573434" y="5845804"/>
            <a:ext cx="2192863" cy="1517526"/>
            <a:chOff x="1442421" y="3337045"/>
            <a:chExt cx="2252974" cy="824050"/>
          </a:xfrm>
        </p:grpSpPr>
        <p:sp>
          <p:nvSpPr>
            <p:cNvPr id="11" name="Rectangle: Rounded Corners 53">
              <a:extLst>
                <a:ext uri="{FF2B5EF4-FFF2-40B4-BE49-F238E27FC236}">
                  <a16:creationId xmlns:a16="http://schemas.microsoft.com/office/drawing/2014/main" id="{686B55A9-80C6-F0D4-37CC-EE1915C66DD5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Rectangle: Rounded Corners 54">
              <a:extLst>
                <a:ext uri="{FF2B5EF4-FFF2-40B4-BE49-F238E27FC236}">
                  <a16:creationId xmlns:a16="http://schemas.microsoft.com/office/drawing/2014/main" id="{DC49D56D-4350-9CC7-A9AA-840A08CDC4AB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66916C94-FC61-4BD0-D901-826D30ED6A4F}"/>
              </a:ext>
            </a:extLst>
          </p:cNvPr>
          <p:cNvGrpSpPr/>
          <p:nvPr/>
        </p:nvGrpSpPr>
        <p:grpSpPr>
          <a:xfrm>
            <a:off x="3339731" y="5845804"/>
            <a:ext cx="2192863" cy="1517526"/>
            <a:chOff x="1442421" y="3337045"/>
            <a:chExt cx="2252974" cy="824050"/>
          </a:xfrm>
        </p:grpSpPr>
        <p:sp>
          <p:nvSpPr>
            <p:cNvPr id="16" name="Rectangle: Rounded Corners 53">
              <a:extLst>
                <a:ext uri="{FF2B5EF4-FFF2-40B4-BE49-F238E27FC236}">
                  <a16:creationId xmlns:a16="http://schemas.microsoft.com/office/drawing/2014/main" id="{C267864C-E8FE-07FF-B90D-115B28D652E2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" name="Rectangle: Rounded Corners 54">
              <a:extLst>
                <a:ext uri="{FF2B5EF4-FFF2-40B4-BE49-F238E27FC236}">
                  <a16:creationId xmlns:a16="http://schemas.microsoft.com/office/drawing/2014/main" id="{EA495C13-FB98-8801-6E5E-BF45DA51C42A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>
                <a:alpha val="98824"/>
              </a:srgbClr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>
            <a:extLst>
              <a:ext uri="{FF2B5EF4-FFF2-40B4-BE49-F238E27FC236}">
                <a16:creationId xmlns:a16="http://schemas.microsoft.com/office/drawing/2014/main" id="{3C156D2A-8267-1AB1-D4DB-9295C562866F}"/>
              </a:ext>
            </a:extLst>
          </p:cNvPr>
          <p:cNvGrpSpPr/>
          <p:nvPr/>
        </p:nvGrpSpPr>
        <p:grpSpPr>
          <a:xfrm>
            <a:off x="7977580" y="3098035"/>
            <a:ext cx="3738562" cy="1936827"/>
            <a:chOff x="1442421" y="3337045"/>
            <a:chExt cx="2252974" cy="824050"/>
          </a:xfrm>
        </p:grpSpPr>
        <p:sp>
          <p:nvSpPr>
            <p:cNvPr id="19" name="Rectangle: Rounded Corners 53">
              <a:extLst>
                <a:ext uri="{FF2B5EF4-FFF2-40B4-BE49-F238E27FC236}">
                  <a16:creationId xmlns:a16="http://schemas.microsoft.com/office/drawing/2014/main" id="{EF8E1E2F-0A0D-6B51-A684-19949B5301B8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444500" dist="88900" dir="2700000" algn="l" rotWithShape="0">
                <a:srgbClr val="9193A7">
                  <a:alpha val="40000"/>
                </a:srgb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0" name="Rectangle: Rounded Corners 54">
              <a:extLst>
                <a:ext uri="{FF2B5EF4-FFF2-40B4-BE49-F238E27FC236}">
                  <a16:creationId xmlns:a16="http://schemas.microsoft.com/office/drawing/2014/main" id="{ACD3FE47-821B-87C9-86AE-53AD23D92E99}"/>
                </a:ext>
              </a:extLst>
            </p:cNvPr>
            <p:cNvSpPr/>
            <p:nvPr/>
          </p:nvSpPr>
          <p:spPr>
            <a:xfrm>
              <a:off x="1442421" y="3337045"/>
              <a:ext cx="2252974" cy="824050"/>
            </a:xfrm>
            <a:prstGeom prst="roundRect">
              <a:avLst/>
            </a:prstGeom>
            <a:solidFill>
              <a:srgbClr val="D7D9ED"/>
            </a:solidFill>
            <a:ln>
              <a:noFill/>
            </a:ln>
            <a:effectLst>
              <a:outerShdw blurRad="385276" dist="152400" dir="13500000" sx="99000" sy="99000" algn="br" rotWithShape="0">
                <a:schemeClr val="bg1">
                  <a:alpha val="75433"/>
                </a:scheme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33" name="Picture 32" descr="A purple and white logo&#10;&#10;Description automatically generated">
            <a:extLst>
              <a:ext uri="{FF2B5EF4-FFF2-40B4-BE49-F238E27FC236}">
                <a16:creationId xmlns:a16="http://schemas.microsoft.com/office/drawing/2014/main" id="{81F14447-6745-1215-3333-D43A3254632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09800" y="-2447583"/>
            <a:ext cx="7772400" cy="2108200"/>
          </a:xfrm>
          <a:prstGeom prst="rect">
            <a:avLst/>
          </a:prstGeom>
        </p:spPr>
      </p:pic>
      <p:sp>
        <p:nvSpPr>
          <p:cNvPr id="35" name="TextBox 34">
            <a:extLst>
              <a:ext uri="{FF2B5EF4-FFF2-40B4-BE49-F238E27FC236}">
                <a16:creationId xmlns:a16="http://schemas.microsoft.com/office/drawing/2014/main" id="{4F204AA3-E1A6-512A-2300-5EF4A0DA6046}"/>
              </a:ext>
            </a:extLst>
          </p:cNvPr>
          <p:cNvSpPr txBox="1"/>
          <p:nvPr/>
        </p:nvSpPr>
        <p:spPr>
          <a:xfrm>
            <a:off x="390381" y="6435290"/>
            <a:ext cx="2662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glassmorphism</a:t>
            </a:r>
            <a:endParaRPr lang="en-US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0762F0F8-386C-C457-9733-112CAD5293D3}"/>
              </a:ext>
            </a:extLst>
          </p:cNvPr>
          <p:cNvSpPr txBox="1"/>
          <p:nvPr/>
        </p:nvSpPr>
        <p:spPr>
          <a:xfrm>
            <a:off x="3104845" y="6435447"/>
            <a:ext cx="2662633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box shadow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ACBE32CB-C36C-6EDB-92ED-407DDC3CA525}"/>
              </a:ext>
            </a:extLst>
          </p:cNvPr>
          <p:cNvSpPr txBox="1"/>
          <p:nvPr/>
        </p:nvSpPr>
        <p:spPr>
          <a:xfrm>
            <a:off x="8472302" y="4316416"/>
            <a:ext cx="2662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 err="1">
                <a:gradFill flip="none" rotWithShape="1">
                  <a:gsLst>
                    <a:gs pos="23000">
                      <a:srgbClr val="5478C5"/>
                    </a:gs>
                    <a:gs pos="100000">
                      <a:srgbClr val="859FDA"/>
                    </a:gs>
                  </a:gsLst>
                  <a:lin ang="16200000" scaled="1"/>
                  <a:tileRect/>
                </a:gradFill>
                <a:latin typeface="Montserrat" pitchFamily="2" charset="77"/>
                <a:cs typeface="Poppins" panose="00000500000000000000" pitchFamily="2" charset="0"/>
              </a:rPr>
              <a:t>gradiefy</a:t>
            </a:r>
            <a:endParaRPr lang="en-US" sz="2400" b="1" dirty="0">
              <a:gradFill flip="none" rotWithShape="1">
                <a:gsLst>
                  <a:gs pos="23000">
                    <a:srgbClr val="5478C5"/>
                  </a:gs>
                  <a:gs pos="100000">
                    <a:srgbClr val="859FDA"/>
                  </a:gs>
                </a:gsLst>
                <a:lin ang="16200000" scaled="1"/>
                <a:tileRect/>
              </a:gradFill>
              <a:latin typeface="Montserrat" pitchFamily="2" charset="77"/>
              <a:cs typeface="Poppins" panose="00000500000000000000" pitchFamily="2" charset="0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79BB5E7B-2374-417E-8F96-F6FFD2AC7E59}"/>
              </a:ext>
            </a:extLst>
          </p:cNvPr>
          <p:cNvSpPr txBox="1"/>
          <p:nvPr/>
        </p:nvSpPr>
        <p:spPr>
          <a:xfrm>
            <a:off x="14616113" y="105156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4" name="Google Shape;125;p2">
            <a:extLst>
              <a:ext uri="{FF2B5EF4-FFF2-40B4-BE49-F238E27FC236}">
                <a16:creationId xmlns:a16="http://schemas.microsoft.com/office/drawing/2014/main" id="{F6D8CA14-4D14-3A7B-226E-5766ACE450E0}"/>
              </a:ext>
            </a:extLst>
          </p:cNvPr>
          <p:cNvSpPr txBox="1"/>
          <p:nvPr/>
        </p:nvSpPr>
        <p:spPr>
          <a:xfrm>
            <a:off x="1881452" y="-1120932"/>
            <a:ext cx="842909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>
            <a:defPPr>
              <a:defRPr lang="en-US"/>
            </a:defPPr>
            <a:lvl1pPr algn="ctr">
              <a:defRPr sz="4000" b="1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r>
              <a:rPr lang="en-US" sz="5400" dirty="0">
                <a:gradFill flip="none" rotWithShape="1">
                  <a:gsLst>
                    <a:gs pos="68000">
                      <a:srgbClr val="5844D4"/>
                    </a:gs>
                    <a:gs pos="11000">
                      <a:srgbClr val="9996F4"/>
                    </a:gs>
                    <a:gs pos="100000">
                      <a:srgbClr val="0F6AE1"/>
                    </a:gs>
                  </a:gsLst>
                  <a:lin ang="13500000" scaled="1"/>
                  <a:tileRect/>
                </a:gradFill>
                <a:latin typeface="Poppins" pitchFamily="2" charset="77"/>
                <a:cs typeface="Poppins" pitchFamily="2" charset="77"/>
              </a:rPr>
              <a:t>CURRENT FEATURES</a:t>
            </a:r>
            <a:endParaRPr lang="en-ID" sz="4400" dirty="0">
              <a:gradFill flip="none" rotWithShape="1">
                <a:gsLst>
                  <a:gs pos="68000">
                    <a:srgbClr val="5844D4"/>
                  </a:gs>
                  <a:gs pos="11000">
                    <a:srgbClr val="9996F4"/>
                  </a:gs>
                  <a:gs pos="100000">
                    <a:srgbClr val="0F6AE1"/>
                  </a:gs>
                </a:gsLst>
                <a:lin ang="13500000" scaled="1"/>
                <a:tileRect/>
              </a:gradFill>
              <a:latin typeface="Poppins" pitchFamily="2" charset="77"/>
              <a:cs typeface="Poppins" pitchFamily="2" charset="77"/>
            </a:endParaRPr>
          </a:p>
        </p:txBody>
      </p:sp>
      <p:pic>
        <p:nvPicPr>
          <p:cNvPr id="7" name="Picture 6" descr="A colorful circle with a dropper&#10;&#10;Description automatically generated">
            <a:extLst>
              <a:ext uri="{FF2B5EF4-FFF2-40B4-BE49-F238E27FC236}">
                <a16:creationId xmlns:a16="http://schemas.microsoft.com/office/drawing/2014/main" id="{B5CD82E7-CBC8-10FE-770D-FB7B8E8DD4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45607" y="492745"/>
            <a:ext cx="3873185" cy="3873185"/>
          </a:xfrm>
          <a:prstGeom prst="rect">
            <a:avLst/>
          </a:prstGeom>
        </p:spPr>
      </p:pic>
      <p:pic>
        <p:nvPicPr>
          <p:cNvPr id="9" name="Picture 8" descr="A stack of blue and purple squares&#10;&#10;Description automatically generated">
            <a:extLst>
              <a:ext uri="{FF2B5EF4-FFF2-40B4-BE49-F238E27FC236}">
                <a16:creationId xmlns:a16="http://schemas.microsoft.com/office/drawing/2014/main" id="{8AC6048A-02E7-F32F-49E9-36BBA711358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613561" y="4867709"/>
            <a:ext cx="1645200" cy="1645200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98A3167B-4EDC-6EF6-5D8C-150B213EC1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99097" y="4790090"/>
            <a:ext cx="1645200" cy="1645200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9D517F3-09D6-2087-38B7-648589ABF5A2}"/>
              </a:ext>
            </a:extLst>
          </p:cNvPr>
          <p:cNvGrpSpPr/>
          <p:nvPr/>
        </p:nvGrpSpPr>
        <p:grpSpPr>
          <a:xfrm>
            <a:off x="464403" y="716240"/>
            <a:ext cx="7116804" cy="1645202"/>
            <a:chOff x="464403" y="716240"/>
            <a:chExt cx="7116804" cy="1645202"/>
          </a:xfrm>
        </p:grpSpPr>
        <p:pic>
          <p:nvPicPr>
            <p:cNvPr id="2" name="Picture 1">
              <a:extLst>
                <a:ext uri="{FF2B5EF4-FFF2-40B4-BE49-F238E27FC236}">
                  <a16:creationId xmlns:a16="http://schemas.microsoft.com/office/drawing/2014/main" id="{B2AD09E4-3D60-9A25-1E53-4B231C961011}"/>
                </a:ext>
              </a:extLst>
            </p:cNvPr>
            <p:cNvPicPr>
              <a:picLocks noChangeAspect="1"/>
            </p:cNvPicPr>
            <p:nvPr/>
          </p:nvPicPr>
          <p:blipFill>
            <a:blip r:embed="rId8">
              <a:extLst>
                <a:ext uri="{BEBA8EAE-BF5A-486C-A8C5-ECC9F3942E4B}">
                  <a14:imgProps xmlns:a14="http://schemas.microsoft.com/office/drawing/2010/main">
                    <a14:imgLayer r:embed="rId9">
                      <a14:imgEffect>
                        <a14:artisticBlur radius="57"/>
                      </a14:imgEffect>
                      <a14:imgEffect>
                        <a14:colorTemperature colorTemp="72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5400000">
              <a:off x="3200204" y="-2019561"/>
              <a:ext cx="1645202" cy="7116804"/>
            </a:xfrm>
            <a:prstGeom prst="roundRect">
              <a:avLst>
                <a:gd name="adj" fmla="val 18423"/>
              </a:avLst>
            </a:prstGeom>
            <a:ln w="19050">
              <a:solidFill>
                <a:schemeClr val="bg1"/>
              </a:solidFill>
            </a:ln>
            <a:effectLst>
              <a:outerShdw blurRad="674792" dist="426668" dir="2700000" algn="tl" rotWithShape="0">
                <a:srgbClr val="243A68">
                  <a:alpha val="12000"/>
                </a:srgbClr>
              </a:outerShdw>
            </a:effectLst>
          </p:spPr>
        </p:pic>
        <p:sp>
          <p:nvSpPr>
            <p:cNvPr id="3" name="TextBox 2">
              <a:extLst>
                <a:ext uri="{FF2B5EF4-FFF2-40B4-BE49-F238E27FC236}">
                  <a16:creationId xmlns:a16="http://schemas.microsoft.com/office/drawing/2014/main" id="{FDCFCDF4-BCA4-3405-5754-3B7E83A841DB}"/>
                </a:ext>
              </a:extLst>
            </p:cNvPr>
            <p:cNvSpPr txBox="1"/>
            <p:nvPr/>
          </p:nvSpPr>
          <p:spPr>
            <a:xfrm>
              <a:off x="682580" y="933470"/>
              <a:ext cx="6719055" cy="1200329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n-PH" sz="2400" dirty="0">
                  <a:effectLst/>
                  <a:latin typeface="Helvetica Neue" panose="02000503000000020004" pitchFamily="2" charset="0"/>
                </a:rPr>
                <a:t>a gradual transition between two or more colors or shades. In graphic design, gradients are often used to create smooth color transitions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8721635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</TotalTime>
  <Words>301</Words>
  <Application>Microsoft Macintosh PowerPoint</Application>
  <PresentationFormat>Widescreen</PresentationFormat>
  <Paragraphs>61</Paragraphs>
  <Slides>11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9" baseType="lpstr">
      <vt:lpstr>Arial</vt:lpstr>
      <vt:lpstr>Avenir Book</vt:lpstr>
      <vt:lpstr>Calibri</vt:lpstr>
      <vt:lpstr>Calibri Light</vt:lpstr>
      <vt:lpstr>Helvetica Neue</vt:lpstr>
      <vt:lpstr>Montserrat</vt:lpstr>
      <vt:lpstr>Poppins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Kristin Barte</dc:creator>
  <cp:lastModifiedBy>Kristin Barte</cp:lastModifiedBy>
  <cp:revision>36</cp:revision>
  <dcterms:created xsi:type="dcterms:W3CDTF">2024-02-23T00:15:56Z</dcterms:created>
  <dcterms:modified xsi:type="dcterms:W3CDTF">2024-05-08T03:13:10Z</dcterms:modified>
</cp:coreProperties>
</file>

<file path=docProps/thumbnail.jpeg>
</file>